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74" r:id="rId3"/>
    <p:sldId id="376" r:id="rId4"/>
    <p:sldId id="377" r:id="rId5"/>
    <p:sldId id="378" r:id="rId6"/>
    <p:sldId id="257" r:id="rId7"/>
    <p:sldId id="258" r:id="rId8"/>
    <p:sldId id="394" r:id="rId9"/>
    <p:sldId id="383" r:id="rId10"/>
    <p:sldId id="259" r:id="rId11"/>
    <p:sldId id="381" r:id="rId12"/>
    <p:sldId id="387" r:id="rId13"/>
    <p:sldId id="380" r:id="rId14"/>
    <p:sldId id="260" r:id="rId15"/>
    <p:sldId id="382" r:id="rId16"/>
    <p:sldId id="386" r:id="rId17"/>
    <p:sldId id="388" r:id="rId18"/>
    <p:sldId id="384" r:id="rId19"/>
    <p:sldId id="390" r:id="rId20"/>
    <p:sldId id="389" r:id="rId21"/>
    <p:sldId id="391" r:id="rId22"/>
    <p:sldId id="385" r:id="rId23"/>
    <p:sldId id="392" r:id="rId24"/>
    <p:sldId id="393" r:id="rId25"/>
    <p:sldId id="395" r:id="rId26"/>
    <p:sldId id="396" r:id="rId27"/>
    <p:sldId id="397" r:id="rId28"/>
    <p:sldId id="398" r:id="rId29"/>
    <p:sldId id="399" r:id="rId30"/>
    <p:sldId id="400" r:id="rId31"/>
    <p:sldId id="401" r:id="rId32"/>
    <p:sldId id="273" r:id="rId33"/>
    <p:sldId id="3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4" autoAdjust="0"/>
  </p:normalViewPr>
  <p:slideViewPr>
    <p:cSldViewPr snapToGrid="0">
      <p:cViewPr varScale="1">
        <p:scale>
          <a:sx n="93" d="100"/>
          <a:sy n="93"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ADC5D-EF9A-429F-BD31-DC858F0B87AE}"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0FAC1-66B8-4097-BA5F-06DCA0DFA60C}" type="slidenum">
              <a:rPr lang="en-US" smtClean="0"/>
              <a:t>‹#›</a:t>
            </a:fld>
            <a:endParaRPr lang="en-US"/>
          </a:p>
        </p:txBody>
      </p:sp>
    </p:spTree>
    <p:extLst>
      <p:ext uri="{BB962C8B-B14F-4D97-AF65-F5344CB8AC3E}">
        <p14:creationId xmlns:p14="http://schemas.microsoft.com/office/powerpoint/2010/main" val="402969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3D0584DF-768E-4E72-BCB0-03A03D3A436C}" type="datetime1">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87CA4C66-3711-4773-84B4-4123B0153937}" type="slidenum">
              <a:rPr lang="en-US" smtClean="0"/>
              <a:t>‹#›</a:t>
            </a:fld>
            <a:endParaRPr lang="en-US"/>
          </a:p>
        </p:txBody>
      </p:sp>
    </p:spTree>
    <p:extLst>
      <p:ext uri="{BB962C8B-B14F-4D97-AF65-F5344CB8AC3E}">
        <p14:creationId xmlns:p14="http://schemas.microsoft.com/office/powerpoint/2010/main" val="155324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FD2E413A-40E8-42D2-A771-B8880C325794}" type="datetime1">
              <a:rPr lang="en-US" smtClean="0"/>
              <a:t>5/31/2023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87CA4C66-3711-4773-84B4-4123B0153937}" type="slidenum">
              <a:rPr lang="en-US" smtClean="0"/>
              <a:t>‹#›</a:t>
            </a:fld>
            <a:endParaRPr lang="en-US"/>
          </a:p>
        </p:txBody>
      </p:sp>
    </p:spTree>
    <p:extLst>
      <p:ext uri="{BB962C8B-B14F-4D97-AF65-F5344CB8AC3E}">
        <p14:creationId xmlns:p14="http://schemas.microsoft.com/office/powerpoint/2010/main" val="316331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A3FA4B9D-E625-499D-AE48-7C8BAC4146A0}" type="datetime1">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87CA4C66-3711-4773-84B4-4123B0153937}" type="slidenum">
              <a:rPr lang="en-US" smtClean="0"/>
              <a:t>‹#›</a:t>
            </a:fld>
            <a:endParaRPr lang="en-US"/>
          </a:p>
        </p:txBody>
      </p:sp>
    </p:spTree>
    <p:extLst>
      <p:ext uri="{BB962C8B-B14F-4D97-AF65-F5344CB8AC3E}">
        <p14:creationId xmlns:p14="http://schemas.microsoft.com/office/powerpoint/2010/main" val="306306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13373E44-AAEF-4DA0-A8B1-24254772A818}" type="datetime1">
              <a:rPr lang="en-US" smtClean="0"/>
              <a:t>5/31/2023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87CA4C66-3711-4773-84B4-4123B0153937}"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1682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E1A4C2DE-1FE3-4A21-94B9-55496DD6003F}" type="datetime1">
              <a:rPr lang="en-US" smtClean="0"/>
              <a:t>5/31/2023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87CA4C66-3711-4773-84B4-4123B0153937}"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35EE43A0-B0B7-4ED4-8AE0-E197375167FE}" type="datetime1">
              <a:rPr lang="en-US" smtClean="0"/>
              <a:t>5/31/2023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87CA4C66-3711-4773-84B4-4123B0153937}"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19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CD7BC3E2-A83C-4C59-95DB-5380F86C82AF}" type="datetime1">
              <a:rPr lang="en-US" smtClean="0"/>
              <a:t>5/31/2023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87CA4C66-3711-4773-84B4-4123B0153937}" type="slidenum">
              <a:rPr lang="en-US" smtClean="0"/>
              <a:t>‹#›</a:t>
            </a:fld>
            <a:endParaRPr lang="en-US"/>
          </a:p>
        </p:txBody>
      </p:sp>
    </p:spTree>
    <p:extLst>
      <p:ext uri="{BB962C8B-B14F-4D97-AF65-F5344CB8AC3E}">
        <p14:creationId xmlns:p14="http://schemas.microsoft.com/office/powerpoint/2010/main" val="244472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571F4A6D-4DF9-4F0B-AC1F-AABF13D9038B}" type="datetime1">
              <a:rPr lang="en-US" smtClean="0"/>
              <a:t>5/31/2023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7CA4C66-3711-4773-84B4-4123B0153937}" type="slidenum">
              <a:rPr lang="en-US" smtClean="0"/>
              <a:t>‹#›</a:t>
            </a:fld>
            <a:endParaRPr lang="en-US"/>
          </a:p>
        </p:txBody>
      </p:sp>
    </p:spTree>
    <p:extLst>
      <p:ext uri="{BB962C8B-B14F-4D97-AF65-F5344CB8AC3E}">
        <p14:creationId xmlns:p14="http://schemas.microsoft.com/office/powerpoint/2010/main" val="1300815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exceptional-student-edu/dispute-resolution/due-process-hearing-orders/" TargetMode="External"/><Relationship Id="rId2" Type="http://schemas.openxmlformats.org/officeDocument/2006/relationships/hyperlink" Target="https://www.doah.state.fl.us/ALJ/RepresentYourself.as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5E5C-680C-4EEB-8D35-2C83BD547983}"/>
              </a:ext>
            </a:extLst>
          </p:cNvPr>
          <p:cNvSpPr>
            <a:spLocks noGrp="1"/>
          </p:cNvSpPr>
          <p:nvPr>
            <p:ph type="ctrTitle"/>
          </p:nvPr>
        </p:nvSpPr>
        <p:spPr>
          <a:xfrm>
            <a:off x="5773502" y="1184222"/>
            <a:ext cx="5254469" cy="1810064"/>
          </a:xfrm>
        </p:spPr>
        <p:txBody>
          <a:bodyPr>
            <a:normAutofit fontScale="90000"/>
          </a:bodyPr>
          <a:lstStyle/>
          <a:p>
            <a:r>
              <a:rPr lang="en-US" sz="4800" dirty="0"/>
              <a:t>Going to Due Process Without an Attorney</a:t>
            </a:r>
            <a:endParaRPr lang="en-US" sz="4800" dirty="0">
              <a:latin typeface="Georgia" panose="02040502050405020303" pitchFamily="18" charset="0"/>
            </a:endParaRPr>
          </a:p>
        </p:txBody>
      </p:sp>
      <p:sp>
        <p:nvSpPr>
          <p:cNvPr id="3" name="Subtitle 2">
            <a:extLst>
              <a:ext uri="{FF2B5EF4-FFF2-40B4-BE49-F238E27FC236}">
                <a16:creationId xmlns:a16="http://schemas.microsoft.com/office/drawing/2014/main" id="{18A6B660-627D-48A7-B417-AE31F124E016}"/>
              </a:ext>
            </a:extLst>
          </p:cNvPr>
          <p:cNvSpPr>
            <a:spLocks noGrp="1"/>
          </p:cNvSpPr>
          <p:nvPr>
            <p:ph type="subTitle" idx="1"/>
          </p:nvPr>
        </p:nvSpPr>
        <p:spPr>
          <a:xfrm>
            <a:off x="5458707" y="4034225"/>
            <a:ext cx="5884058" cy="2087380"/>
          </a:xfrm>
        </p:spPr>
        <p:txBody>
          <a:bodyPr>
            <a:normAutofit/>
          </a:bodyPr>
          <a:lstStyle/>
          <a:p>
            <a:r>
              <a:rPr lang="en-US" sz="2400" dirty="0"/>
              <a:t>Kevin Golembiewski, Director of Advocacy Education and Outreach </a:t>
            </a:r>
          </a:p>
        </p:txBody>
      </p:sp>
      <p:sp>
        <p:nvSpPr>
          <p:cNvPr id="6" name="Subtitle 2">
            <a:extLst>
              <a:ext uri="{FF2B5EF4-FFF2-40B4-BE49-F238E27FC236}">
                <a16:creationId xmlns:a16="http://schemas.microsoft.com/office/drawing/2014/main" id="{B420224E-5E1A-4B92-9E10-EB35354C1315}"/>
              </a:ext>
            </a:extLst>
          </p:cNvPr>
          <p:cNvSpPr txBox="1">
            <a:spLocks/>
          </p:cNvSpPr>
          <p:nvPr/>
        </p:nvSpPr>
        <p:spPr>
          <a:xfrm>
            <a:off x="5957339" y="5565587"/>
            <a:ext cx="4886794" cy="1024058"/>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000"/>
              </a:spcBef>
              <a:buFont typeface="Arial" panose="020B0604020202020204" pitchFamily="34" charset="0"/>
              <a:buNone/>
              <a:defRPr sz="2800" b="0" i="0"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chemeClr val="tx2"/>
                </a:solidFill>
              </a:rPr>
              <a:t>Family Cafe</a:t>
            </a:r>
          </a:p>
          <a:p>
            <a:r>
              <a:rPr lang="en-US" sz="2400" b="1" dirty="0">
                <a:solidFill>
                  <a:schemeClr val="tx2"/>
                </a:solidFill>
              </a:rPr>
              <a:t>2023</a:t>
            </a:r>
          </a:p>
        </p:txBody>
      </p:sp>
    </p:spTree>
    <p:extLst>
      <p:ext uri="{BB962C8B-B14F-4D97-AF65-F5344CB8AC3E}">
        <p14:creationId xmlns:p14="http://schemas.microsoft.com/office/powerpoint/2010/main" val="110648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35B9-A58F-4DFF-B7C7-7190637C8549}"/>
              </a:ext>
            </a:extLst>
          </p:cNvPr>
          <p:cNvSpPr>
            <a:spLocks noGrp="1"/>
          </p:cNvSpPr>
          <p:nvPr>
            <p:ph type="title"/>
          </p:nvPr>
        </p:nvSpPr>
        <p:spPr/>
        <p:txBody>
          <a:bodyPr/>
          <a:lstStyle/>
          <a:p>
            <a:r>
              <a:rPr lang="en-US" dirty="0"/>
              <a:t>Complaint (1 of 4)</a:t>
            </a:r>
          </a:p>
        </p:txBody>
      </p:sp>
      <p:sp>
        <p:nvSpPr>
          <p:cNvPr id="3" name="Content Placeholder 2">
            <a:extLst>
              <a:ext uri="{FF2B5EF4-FFF2-40B4-BE49-F238E27FC236}">
                <a16:creationId xmlns:a16="http://schemas.microsoft.com/office/drawing/2014/main" id="{25D9B1B2-4CEB-44C9-83EC-E0DFB3669EC9}"/>
              </a:ext>
            </a:extLst>
          </p:cNvPr>
          <p:cNvSpPr>
            <a:spLocks noGrp="1"/>
          </p:cNvSpPr>
          <p:nvPr>
            <p:ph idx="1"/>
          </p:nvPr>
        </p:nvSpPr>
        <p:spPr/>
        <p:txBody>
          <a:bodyPr/>
          <a:lstStyle/>
          <a:p>
            <a:r>
              <a:rPr lang="en-US" dirty="0"/>
              <a:t>Must include:</a:t>
            </a:r>
          </a:p>
          <a:p>
            <a:pPr lvl="1"/>
            <a:r>
              <a:rPr lang="en-US" dirty="0"/>
              <a:t>Name of child</a:t>
            </a:r>
          </a:p>
          <a:p>
            <a:pPr lvl="1"/>
            <a:r>
              <a:rPr lang="en-US" dirty="0"/>
              <a:t>Address of child’s residence</a:t>
            </a:r>
          </a:p>
          <a:p>
            <a:pPr lvl="1"/>
            <a:r>
              <a:rPr lang="en-US" dirty="0"/>
              <a:t>Name of child’s school</a:t>
            </a:r>
          </a:p>
          <a:p>
            <a:pPr lvl="1"/>
            <a:r>
              <a:rPr lang="en-US" dirty="0"/>
              <a:t>“A description of the nature of the problem of the child relating the proposed or refused initiation or change, including facts relating to the problem”</a:t>
            </a:r>
          </a:p>
          <a:p>
            <a:pPr lvl="1"/>
            <a:r>
              <a:rPr lang="en-US" dirty="0"/>
              <a:t>A proposed resolution, to the extent one is known</a:t>
            </a:r>
          </a:p>
          <a:p>
            <a:pPr marL="0" indent="0">
              <a:buNone/>
            </a:pPr>
            <a:endParaRPr lang="en-US" dirty="0"/>
          </a:p>
          <a:p>
            <a:pPr lvl="1"/>
            <a:endParaRPr lang="en-US" dirty="0"/>
          </a:p>
          <a:p>
            <a:pPr marL="0" indent="0">
              <a:buNone/>
            </a:pPr>
            <a:endParaRPr lang="en-US" dirty="0"/>
          </a:p>
        </p:txBody>
      </p:sp>
      <p:sp>
        <p:nvSpPr>
          <p:cNvPr id="6" name="TextBox 5">
            <a:extLst>
              <a:ext uri="{FF2B5EF4-FFF2-40B4-BE49-F238E27FC236}">
                <a16:creationId xmlns:a16="http://schemas.microsoft.com/office/drawing/2014/main" id="{555329B6-2D07-F61F-2605-6761C86E46FC}"/>
              </a:ext>
            </a:extLst>
          </p:cNvPr>
          <p:cNvSpPr txBox="1"/>
          <p:nvPr/>
        </p:nvSpPr>
        <p:spPr>
          <a:xfrm>
            <a:off x="127000" y="6369172"/>
            <a:ext cx="6096000" cy="430887"/>
          </a:xfrm>
          <a:prstGeom prst="rect">
            <a:avLst/>
          </a:prstGeom>
          <a:noFill/>
        </p:spPr>
        <p:txBody>
          <a:bodyPr wrap="square">
            <a:spAutoFit/>
          </a:bodyPr>
          <a:lstStyle/>
          <a:p>
            <a:pPr algn="l"/>
            <a:r>
              <a:rPr lang="pt-BR"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Legal Authority: 34 C.F.R. § 300.508</a:t>
            </a:r>
          </a:p>
        </p:txBody>
      </p:sp>
      <p:sp>
        <p:nvSpPr>
          <p:cNvPr id="4" name="Slide Number Placeholder 3">
            <a:extLst>
              <a:ext uri="{FF2B5EF4-FFF2-40B4-BE49-F238E27FC236}">
                <a16:creationId xmlns:a16="http://schemas.microsoft.com/office/drawing/2014/main" id="{445F2794-46C0-4779-A41E-F34E7BA43622}"/>
              </a:ext>
            </a:extLst>
          </p:cNvPr>
          <p:cNvSpPr>
            <a:spLocks noGrp="1"/>
          </p:cNvSpPr>
          <p:nvPr>
            <p:ph type="sldNum" sz="quarter" idx="12"/>
          </p:nvPr>
        </p:nvSpPr>
        <p:spPr/>
        <p:txBody>
          <a:bodyPr/>
          <a:lstStyle/>
          <a:p>
            <a:fld id="{87CA4C66-3711-4773-84B4-4123B0153937}" type="slidenum">
              <a:rPr lang="en-US" smtClean="0"/>
              <a:t>10</a:t>
            </a:fld>
            <a:endParaRPr lang="en-US" dirty="0"/>
          </a:p>
        </p:txBody>
      </p:sp>
    </p:spTree>
    <p:extLst>
      <p:ext uri="{BB962C8B-B14F-4D97-AF65-F5344CB8AC3E}">
        <p14:creationId xmlns:p14="http://schemas.microsoft.com/office/powerpoint/2010/main" val="189398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35B9-A58F-4DFF-B7C7-7190637C8549}"/>
              </a:ext>
            </a:extLst>
          </p:cNvPr>
          <p:cNvSpPr>
            <a:spLocks noGrp="1"/>
          </p:cNvSpPr>
          <p:nvPr>
            <p:ph type="title"/>
          </p:nvPr>
        </p:nvSpPr>
        <p:spPr/>
        <p:txBody>
          <a:bodyPr/>
          <a:lstStyle/>
          <a:p>
            <a:r>
              <a:rPr lang="en-US" dirty="0"/>
              <a:t>Complaint (2 of 4)</a:t>
            </a:r>
          </a:p>
        </p:txBody>
      </p:sp>
      <p:sp>
        <p:nvSpPr>
          <p:cNvPr id="3" name="Content Placeholder 2">
            <a:extLst>
              <a:ext uri="{FF2B5EF4-FFF2-40B4-BE49-F238E27FC236}">
                <a16:creationId xmlns:a16="http://schemas.microsoft.com/office/drawing/2014/main" id="{25D9B1B2-4CEB-44C9-83EC-E0DFB3669EC9}"/>
              </a:ext>
            </a:extLst>
          </p:cNvPr>
          <p:cNvSpPr>
            <a:spLocks noGrp="1"/>
          </p:cNvSpPr>
          <p:nvPr>
            <p:ph idx="1"/>
          </p:nvPr>
        </p:nvSpPr>
        <p:spPr/>
        <p:txBody>
          <a:bodyPr/>
          <a:lstStyle/>
          <a:p>
            <a:r>
              <a:rPr lang="en-US" dirty="0"/>
              <a:t>“A description of the nature of the problem of the child relating the proposed or refused initiation or change, including facts relating to the problem”</a:t>
            </a:r>
          </a:p>
          <a:p>
            <a:pPr lvl="1"/>
            <a:r>
              <a:rPr lang="en-US" sz="2400" dirty="0"/>
              <a:t>Unique needs</a:t>
            </a:r>
          </a:p>
          <a:p>
            <a:pPr lvl="1"/>
            <a:r>
              <a:rPr lang="en-US" sz="2400" dirty="0"/>
              <a:t>Services not provided</a:t>
            </a:r>
          </a:p>
          <a:p>
            <a:pPr lvl="1"/>
            <a:r>
              <a:rPr lang="en-US" sz="2400" dirty="0"/>
              <a:t>Timeline</a:t>
            </a:r>
          </a:p>
          <a:p>
            <a:pPr lvl="1"/>
            <a:endParaRPr lang="en-US" dirty="0"/>
          </a:p>
          <a:p>
            <a:pPr marL="0" indent="0">
              <a:buNone/>
            </a:pPr>
            <a:endParaRPr lang="en-US" dirty="0"/>
          </a:p>
        </p:txBody>
      </p:sp>
      <p:sp>
        <p:nvSpPr>
          <p:cNvPr id="6" name="TextBox 5">
            <a:extLst>
              <a:ext uri="{FF2B5EF4-FFF2-40B4-BE49-F238E27FC236}">
                <a16:creationId xmlns:a16="http://schemas.microsoft.com/office/drawing/2014/main" id="{555329B6-2D07-F61F-2605-6761C86E46FC}"/>
              </a:ext>
            </a:extLst>
          </p:cNvPr>
          <p:cNvSpPr txBox="1"/>
          <p:nvPr/>
        </p:nvSpPr>
        <p:spPr>
          <a:xfrm>
            <a:off x="127000" y="6369172"/>
            <a:ext cx="6096000" cy="430887"/>
          </a:xfrm>
          <a:prstGeom prst="rect">
            <a:avLst/>
          </a:prstGeom>
          <a:noFill/>
        </p:spPr>
        <p:txBody>
          <a:bodyPr wrap="square">
            <a:spAutoFit/>
          </a:bodyPr>
          <a:lstStyle/>
          <a:p>
            <a:pPr algn="l"/>
            <a:r>
              <a:rPr lang="pt-BR"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Legal Authority: 34 C.F.R. § 300.508</a:t>
            </a:r>
          </a:p>
        </p:txBody>
      </p:sp>
      <p:sp>
        <p:nvSpPr>
          <p:cNvPr id="4" name="Slide Number Placeholder 3">
            <a:extLst>
              <a:ext uri="{FF2B5EF4-FFF2-40B4-BE49-F238E27FC236}">
                <a16:creationId xmlns:a16="http://schemas.microsoft.com/office/drawing/2014/main" id="{445F2794-46C0-4779-A41E-F34E7BA43622}"/>
              </a:ext>
            </a:extLst>
          </p:cNvPr>
          <p:cNvSpPr>
            <a:spLocks noGrp="1"/>
          </p:cNvSpPr>
          <p:nvPr>
            <p:ph type="sldNum" sz="quarter" idx="12"/>
          </p:nvPr>
        </p:nvSpPr>
        <p:spPr/>
        <p:txBody>
          <a:bodyPr/>
          <a:lstStyle/>
          <a:p>
            <a:fld id="{87CA4C66-3711-4773-84B4-4123B0153937}" type="slidenum">
              <a:rPr lang="en-US" smtClean="0"/>
              <a:t>11</a:t>
            </a:fld>
            <a:endParaRPr lang="en-US" dirty="0"/>
          </a:p>
        </p:txBody>
      </p:sp>
    </p:spTree>
    <p:extLst>
      <p:ext uri="{BB962C8B-B14F-4D97-AF65-F5344CB8AC3E}">
        <p14:creationId xmlns:p14="http://schemas.microsoft.com/office/powerpoint/2010/main" val="355561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35B9-A58F-4DFF-B7C7-7190637C8549}"/>
              </a:ext>
            </a:extLst>
          </p:cNvPr>
          <p:cNvSpPr>
            <a:spLocks noGrp="1"/>
          </p:cNvSpPr>
          <p:nvPr>
            <p:ph type="title"/>
          </p:nvPr>
        </p:nvSpPr>
        <p:spPr/>
        <p:txBody>
          <a:bodyPr/>
          <a:lstStyle/>
          <a:p>
            <a:r>
              <a:rPr lang="en-US" dirty="0"/>
              <a:t>Complaint (3 of 4)</a:t>
            </a:r>
          </a:p>
        </p:txBody>
      </p:sp>
      <p:sp>
        <p:nvSpPr>
          <p:cNvPr id="3" name="Content Placeholder 2">
            <a:extLst>
              <a:ext uri="{FF2B5EF4-FFF2-40B4-BE49-F238E27FC236}">
                <a16:creationId xmlns:a16="http://schemas.microsoft.com/office/drawing/2014/main" id="{25D9B1B2-4CEB-44C9-83EC-E0DFB3669EC9}"/>
              </a:ext>
            </a:extLst>
          </p:cNvPr>
          <p:cNvSpPr>
            <a:spLocks noGrp="1"/>
          </p:cNvSpPr>
          <p:nvPr>
            <p:ph idx="1"/>
          </p:nvPr>
        </p:nvSpPr>
        <p:spPr>
          <a:xfrm>
            <a:off x="482600" y="1437150"/>
            <a:ext cx="11226800" cy="4351338"/>
          </a:xfrm>
        </p:spPr>
        <p:txBody>
          <a:bodyPr/>
          <a:lstStyle/>
          <a:p>
            <a:pPr marL="457200" lvl="1" indent="0">
              <a:buNone/>
            </a:pPr>
            <a:r>
              <a:rPr lang="en-US" dirty="0"/>
              <a:t>A.B. is a child with a speech impairment and a specific learning disability in reading. Because of her disabilities, she needs one hour of speech therapy per week and thirty minutes of specialized instruction in reading each day to make meaningful educational progress. The District, however, has failed to provide her either throughout the 2021-2022 school year. As a result, A.B. has made no progress in reading, and she has struggled to improve her communications skills.</a:t>
            </a:r>
          </a:p>
          <a:p>
            <a:pPr marL="457200" lvl="1" indent="0">
              <a:buNone/>
            </a:pPr>
            <a:endParaRPr lang="en-US" sz="1200" dirty="0"/>
          </a:p>
          <a:p>
            <a:pPr marL="457200" lvl="1" indent="0">
              <a:buNone/>
            </a:pPr>
            <a:r>
              <a:rPr lang="en-US" dirty="0"/>
              <a:t>In July 2021, A.B.’s parent provided the district a private evaluation concluding that she needs one hour of speech per week and thirty minutes of reading instruction each day. The District ignored the evaluation, though, and provided A.B. no speech therapy and just one hour per week of reading instruction. </a:t>
            </a:r>
          </a:p>
          <a:p>
            <a:pPr marL="457200" lvl="1" indent="0">
              <a:buNone/>
            </a:pPr>
            <a:endParaRPr lang="en-US" sz="1200" dirty="0"/>
          </a:p>
          <a:p>
            <a:pPr marL="457200" lvl="1" indent="0">
              <a:buNone/>
            </a:pPr>
            <a:r>
              <a:rPr lang="en-US" dirty="0"/>
              <a:t>In November 2021, it was apparent that A.B. was not making progress, so her parent requested an IEP meeting . . . </a:t>
            </a:r>
          </a:p>
          <a:p>
            <a:pPr marL="0" indent="0">
              <a:buNone/>
            </a:pPr>
            <a:endParaRPr lang="en-US" dirty="0"/>
          </a:p>
        </p:txBody>
      </p:sp>
      <p:sp>
        <p:nvSpPr>
          <p:cNvPr id="4" name="Slide Number Placeholder 3">
            <a:extLst>
              <a:ext uri="{FF2B5EF4-FFF2-40B4-BE49-F238E27FC236}">
                <a16:creationId xmlns:a16="http://schemas.microsoft.com/office/drawing/2014/main" id="{445F2794-46C0-4779-A41E-F34E7BA43622}"/>
              </a:ext>
            </a:extLst>
          </p:cNvPr>
          <p:cNvSpPr>
            <a:spLocks noGrp="1"/>
          </p:cNvSpPr>
          <p:nvPr>
            <p:ph type="sldNum" sz="quarter" idx="12"/>
          </p:nvPr>
        </p:nvSpPr>
        <p:spPr/>
        <p:txBody>
          <a:bodyPr/>
          <a:lstStyle/>
          <a:p>
            <a:fld id="{87CA4C66-3711-4773-84B4-4123B0153937}" type="slidenum">
              <a:rPr lang="en-US" smtClean="0"/>
              <a:t>12</a:t>
            </a:fld>
            <a:endParaRPr lang="en-US" dirty="0"/>
          </a:p>
        </p:txBody>
      </p:sp>
    </p:spTree>
    <p:extLst>
      <p:ext uri="{BB962C8B-B14F-4D97-AF65-F5344CB8AC3E}">
        <p14:creationId xmlns:p14="http://schemas.microsoft.com/office/powerpoint/2010/main" val="174836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35B9-A58F-4DFF-B7C7-7190637C8549}"/>
              </a:ext>
            </a:extLst>
          </p:cNvPr>
          <p:cNvSpPr>
            <a:spLocks noGrp="1"/>
          </p:cNvSpPr>
          <p:nvPr>
            <p:ph type="title"/>
          </p:nvPr>
        </p:nvSpPr>
        <p:spPr/>
        <p:txBody>
          <a:bodyPr/>
          <a:lstStyle/>
          <a:p>
            <a:r>
              <a:rPr lang="en-US" dirty="0"/>
              <a:t>Complaint (4 of 4)</a:t>
            </a:r>
          </a:p>
        </p:txBody>
      </p:sp>
      <p:sp>
        <p:nvSpPr>
          <p:cNvPr id="3" name="Content Placeholder 2">
            <a:extLst>
              <a:ext uri="{FF2B5EF4-FFF2-40B4-BE49-F238E27FC236}">
                <a16:creationId xmlns:a16="http://schemas.microsoft.com/office/drawing/2014/main" id="{25D9B1B2-4CEB-44C9-83EC-E0DFB3669EC9}"/>
              </a:ext>
            </a:extLst>
          </p:cNvPr>
          <p:cNvSpPr>
            <a:spLocks noGrp="1"/>
          </p:cNvSpPr>
          <p:nvPr>
            <p:ph idx="1"/>
          </p:nvPr>
        </p:nvSpPr>
        <p:spPr/>
        <p:txBody>
          <a:bodyPr/>
          <a:lstStyle/>
          <a:p>
            <a:r>
              <a:rPr lang="en-US" dirty="0"/>
              <a:t>FLDOE has a form that tracks the pleading requirements</a:t>
            </a:r>
          </a:p>
          <a:p>
            <a:r>
              <a:rPr lang="en-US" dirty="0"/>
              <a:t>File with FLDOE and the District simultaneously by email or fax</a:t>
            </a:r>
          </a:p>
          <a:p>
            <a:r>
              <a:rPr lang="en-US" dirty="0"/>
              <a:t>Sufficiency challenge</a:t>
            </a:r>
          </a:p>
          <a:p>
            <a:pPr lvl="1"/>
            <a:r>
              <a:rPr lang="en-US" sz="2400" dirty="0"/>
              <a:t>Within 15 days of receiving a due process complaint, a district can challenge it as insufficient.</a:t>
            </a:r>
          </a:p>
          <a:p>
            <a:pPr lvl="1"/>
            <a:r>
              <a:rPr lang="en-US" sz="2400" dirty="0"/>
              <a:t>Typically, even if the ALJ finds the complaint insufficient, the parent can amend.</a:t>
            </a:r>
          </a:p>
          <a:p>
            <a:pPr lvl="1"/>
            <a:endParaRPr lang="en-US" dirty="0"/>
          </a:p>
        </p:txBody>
      </p:sp>
      <p:sp>
        <p:nvSpPr>
          <p:cNvPr id="6" name="TextBox 5">
            <a:extLst>
              <a:ext uri="{FF2B5EF4-FFF2-40B4-BE49-F238E27FC236}">
                <a16:creationId xmlns:a16="http://schemas.microsoft.com/office/drawing/2014/main" id="{555329B6-2D07-F61F-2605-6761C86E46FC}"/>
              </a:ext>
            </a:extLst>
          </p:cNvPr>
          <p:cNvSpPr txBox="1"/>
          <p:nvPr/>
        </p:nvSpPr>
        <p:spPr>
          <a:xfrm>
            <a:off x="127000" y="6369172"/>
            <a:ext cx="6096000" cy="430887"/>
          </a:xfrm>
          <a:prstGeom prst="rect">
            <a:avLst/>
          </a:prstGeom>
          <a:noFill/>
        </p:spPr>
        <p:txBody>
          <a:bodyPr wrap="square">
            <a:spAutoFit/>
          </a:bodyPr>
          <a:lstStyle/>
          <a:p>
            <a:pPr algn="l"/>
            <a:r>
              <a:rPr lang="pt-BR"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Legal Authority: 34 C.F.R. § 300.508</a:t>
            </a:r>
          </a:p>
        </p:txBody>
      </p:sp>
      <p:sp>
        <p:nvSpPr>
          <p:cNvPr id="4" name="Slide Number Placeholder 3">
            <a:extLst>
              <a:ext uri="{FF2B5EF4-FFF2-40B4-BE49-F238E27FC236}">
                <a16:creationId xmlns:a16="http://schemas.microsoft.com/office/drawing/2014/main" id="{445F2794-46C0-4779-A41E-F34E7BA43622}"/>
              </a:ext>
            </a:extLst>
          </p:cNvPr>
          <p:cNvSpPr>
            <a:spLocks noGrp="1"/>
          </p:cNvSpPr>
          <p:nvPr>
            <p:ph type="sldNum" sz="quarter" idx="12"/>
          </p:nvPr>
        </p:nvSpPr>
        <p:spPr/>
        <p:txBody>
          <a:bodyPr/>
          <a:lstStyle/>
          <a:p>
            <a:fld id="{87CA4C66-3711-4773-84B4-4123B0153937}" type="slidenum">
              <a:rPr lang="en-US" smtClean="0"/>
              <a:t>13</a:t>
            </a:fld>
            <a:endParaRPr lang="en-US" dirty="0"/>
          </a:p>
        </p:txBody>
      </p:sp>
    </p:spTree>
    <p:extLst>
      <p:ext uri="{BB962C8B-B14F-4D97-AF65-F5344CB8AC3E}">
        <p14:creationId xmlns:p14="http://schemas.microsoft.com/office/powerpoint/2010/main" val="268622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Resolution Session</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p:txBody>
          <a:bodyPr/>
          <a:lstStyle/>
          <a:p>
            <a:endParaRPr lang="en-US" dirty="0"/>
          </a:p>
          <a:p>
            <a:r>
              <a:rPr lang="en-US" dirty="0"/>
              <a:t>Opportunity to resolve dispute before hearing</a:t>
            </a:r>
          </a:p>
          <a:p>
            <a:r>
              <a:rPr lang="en-US" dirty="0"/>
              <a:t>Held within 15 days of filing of complaint</a:t>
            </a:r>
          </a:p>
          <a:p>
            <a:r>
              <a:rPr lang="en-US" dirty="0"/>
              <a:t>The district must convene the meeting and arrange for the parent and the relevant members of the IEP team to attend.</a:t>
            </a:r>
          </a:p>
          <a:p>
            <a:r>
              <a:rPr lang="en-US" dirty="0"/>
              <a:t>Similar to an IEP meeting, you can bring a support person.</a:t>
            </a:r>
          </a:p>
          <a:p>
            <a:r>
              <a:rPr lang="en-US" dirty="0"/>
              <a:t>Typically, District staff will lead the session.</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14</a:t>
            </a:fld>
            <a:endParaRPr lang="en-US"/>
          </a:p>
        </p:txBody>
      </p:sp>
    </p:spTree>
    <p:extLst>
      <p:ext uri="{BB962C8B-B14F-4D97-AF65-F5344CB8AC3E}">
        <p14:creationId xmlns:p14="http://schemas.microsoft.com/office/powerpoint/2010/main" val="93862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Discovery (1 of 3)</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838200" y="1715445"/>
            <a:ext cx="4449417" cy="4351338"/>
          </a:xfrm>
        </p:spPr>
        <p:txBody>
          <a:bodyPr/>
          <a:lstStyle/>
          <a:p>
            <a:endParaRPr lang="en-US" dirty="0"/>
          </a:p>
          <a:p>
            <a:r>
              <a:rPr lang="en-US" dirty="0"/>
              <a:t>Governed by Florida Rules of Civil Procedures</a:t>
            </a:r>
          </a:p>
          <a:p>
            <a:r>
              <a:rPr lang="en-US" dirty="0"/>
              <a:t>Requests for production</a:t>
            </a:r>
          </a:p>
          <a:p>
            <a:r>
              <a:rPr lang="en-US" dirty="0"/>
              <a:t>Interrogatories</a:t>
            </a:r>
          </a:p>
          <a:p>
            <a:r>
              <a:rPr lang="en-US" dirty="0"/>
              <a:t>Requests for admissions</a:t>
            </a:r>
          </a:p>
          <a:p>
            <a:r>
              <a:rPr lang="en-US" dirty="0"/>
              <a:t>Depositions</a:t>
            </a:r>
          </a:p>
        </p:txBody>
      </p:sp>
      <p:sp>
        <p:nvSpPr>
          <p:cNvPr id="7" name="TextBox 6">
            <a:extLst>
              <a:ext uri="{FF2B5EF4-FFF2-40B4-BE49-F238E27FC236}">
                <a16:creationId xmlns:a16="http://schemas.microsoft.com/office/drawing/2014/main" id="{054AC667-E6FA-0CB3-23AB-D3D567007531}"/>
              </a:ext>
            </a:extLst>
          </p:cNvPr>
          <p:cNvSpPr txBox="1"/>
          <p:nvPr/>
        </p:nvSpPr>
        <p:spPr>
          <a:xfrm>
            <a:off x="146878" y="6321365"/>
            <a:ext cx="7466496" cy="800219"/>
          </a:xfrm>
          <a:prstGeom prst="rect">
            <a:avLst/>
          </a:prstGeom>
          <a:noFill/>
        </p:spPr>
        <p:txBody>
          <a:bodyPr wrap="square">
            <a:spAutoFit/>
          </a:bodyPr>
          <a:lstStyle/>
          <a:p>
            <a:r>
              <a:rPr lang="pt-BR"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Legal Authority: </a:t>
            </a:r>
            <a:r>
              <a:rPr lang="en-US" sz="2400" dirty="0">
                <a:latin typeface="Tahoma" panose="020B0604030504040204" pitchFamily="34" charset="0"/>
                <a:ea typeface="Tahoma" panose="020B0604030504040204" pitchFamily="34" charset="0"/>
                <a:cs typeface="Tahoma" panose="020B0604030504040204" pitchFamily="34" charset="0"/>
              </a:rPr>
              <a:t>Fla. Admin. Code Ann. r. 28-106.206</a:t>
            </a:r>
          </a:p>
          <a:p>
            <a:pPr algn="l"/>
            <a:endParaRPr lang="pt-BR" sz="2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Two attorneys in suits sitting at a wooden table reviewing notes.">
            <a:extLst>
              <a:ext uri="{FF2B5EF4-FFF2-40B4-BE49-F238E27FC236}">
                <a16:creationId xmlns:a16="http://schemas.microsoft.com/office/drawing/2014/main" id="{38CD60FE-0EF8-EFA6-A259-CEF11AF8A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938" y="1995773"/>
            <a:ext cx="5490705" cy="3651533"/>
          </a:xfrm>
          <a:prstGeom prst="rect">
            <a:avLst/>
          </a:prstGeom>
        </p:spPr>
      </p:pic>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15</a:t>
            </a:fld>
            <a:endParaRPr lang="en-US"/>
          </a:p>
        </p:txBody>
      </p:sp>
    </p:spTree>
    <p:extLst>
      <p:ext uri="{BB962C8B-B14F-4D97-AF65-F5344CB8AC3E}">
        <p14:creationId xmlns:p14="http://schemas.microsoft.com/office/powerpoint/2010/main" val="226718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Discovery (2 of 3)</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838200" y="1715445"/>
            <a:ext cx="10515600" cy="4351338"/>
          </a:xfrm>
        </p:spPr>
        <p:txBody>
          <a:bodyPr/>
          <a:lstStyle/>
          <a:p>
            <a:pPr marL="0" indent="0">
              <a:buNone/>
            </a:pPr>
            <a:r>
              <a:rPr lang="en-US" dirty="0"/>
              <a:t>General Tips</a:t>
            </a:r>
          </a:p>
          <a:p>
            <a:pPr lvl="1"/>
            <a:r>
              <a:rPr lang="en-US" sz="2400" dirty="0"/>
              <a:t>Goal: Prevent surprise at hearing!  Gather information that allows you to discern the strengths and weaknesses of your and the District’s positions.</a:t>
            </a:r>
          </a:p>
          <a:p>
            <a:pPr lvl="1"/>
            <a:r>
              <a:rPr lang="en-US" sz="2400" dirty="0"/>
              <a:t>Don’t scorch the earth; make specific requests that are relevant to the issues in your complaint.</a:t>
            </a:r>
          </a:p>
          <a:p>
            <a:pPr lvl="1"/>
            <a:r>
              <a:rPr lang="en-US" sz="2400" dirty="0"/>
              <a:t>Propound your discovery soon after the resolution session.</a:t>
            </a:r>
          </a:p>
          <a:p>
            <a:pPr marL="457200" lvl="1" indent="0">
              <a:buNone/>
            </a:pPr>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16</a:t>
            </a:fld>
            <a:endParaRPr lang="en-US"/>
          </a:p>
        </p:txBody>
      </p:sp>
    </p:spTree>
    <p:extLst>
      <p:ext uri="{BB962C8B-B14F-4D97-AF65-F5344CB8AC3E}">
        <p14:creationId xmlns:p14="http://schemas.microsoft.com/office/powerpoint/2010/main" val="410438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Discovery (3 of 3)</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838200" y="1715445"/>
            <a:ext cx="10515600" cy="4351338"/>
          </a:xfrm>
        </p:spPr>
        <p:txBody>
          <a:bodyPr/>
          <a:lstStyle/>
          <a:p>
            <a:pPr marL="0" indent="0">
              <a:buNone/>
            </a:pPr>
            <a:r>
              <a:rPr lang="en-US" dirty="0"/>
              <a:t>Requests for Production</a:t>
            </a:r>
          </a:p>
          <a:p>
            <a:pPr lvl="1"/>
            <a:r>
              <a:rPr lang="en-US" sz="2400" dirty="0"/>
              <a:t>You can seek: </a:t>
            </a:r>
          </a:p>
          <a:p>
            <a:pPr lvl="2"/>
            <a:r>
              <a:rPr lang="en-US" sz="2400" dirty="0"/>
              <a:t>District emails and correspondences related to your child</a:t>
            </a:r>
          </a:p>
          <a:p>
            <a:pPr lvl="2"/>
            <a:r>
              <a:rPr lang="en-US" sz="2400" dirty="0"/>
              <a:t>Data that the District has collected</a:t>
            </a:r>
          </a:p>
          <a:p>
            <a:pPr lvl="2"/>
            <a:r>
              <a:rPr lang="en-US" sz="2400" dirty="0"/>
              <a:t>Service logs and notes</a:t>
            </a:r>
          </a:p>
          <a:p>
            <a:pPr marL="0" indent="0">
              <a:buNone/>
            </a:pPr>
            <a:r>
              <a:rPr lang="en-US" dirty="0"/>
              <a:t>Depositions</a:t>
            </a:r>
          </a:p>
          <a:p>
            <a:pPr lvl="1"/>
            <a:r>
              <a:rPr lang="en-US" sz="2400" dirty="0"/>
              <a:t>Key educational service provider (i.e., ESE teacher, gen-ed teacher)</a:t>
            </a:r>
          </a:p>
          <a:p>
            <a:pPr marL="0" indent="0">
              <a:buNone/>
            </a:pPr>
            <a:r>
              <a:rPr lang="en-US" dirty="0"/>
              <a:t>Interrogatories and Requests for Admissions</a:t>
            </a:r>
          </a:p>
          <a:p>
            <a:pPr lvl="1"/>
            <a:r>
              <a:rPr lang="en-US" sz="2400" dirty="0"/>
              <a:t>Generally less helpful</a:t>
            </a:r>
          </a:p>
          <a:p>
            <a:pPr marL="457200" lvl="1" indent="0">
              <a:buNone/>
            </a:pPr>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17</a:t>
            </a:fld>
            <a:endParaRPr lang="en-US"/>
          </a:p>
        </p:txBody>
      </p:sp>
    </p:spTree>
    <p:extLst>
      <p:ext uri="{BB962C8B-B14F-4D97-AF65-F5344CB8AC3E}">
        <p14:creationId xmlns:p14="http://schemas.microsoft.com/office/powerpoint/2010/main" val="35759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(1 of 7)</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838200" y="1645871"/>
            <a:ext cx="5575300" cy="4351338"/>
          </a:xfrm>
        </p:spPr>
        <p:txBody>
          <a:bodyPr/>
          <a:lstStyle/>
          <a:p>
            <a:endParaRPr lang="en-US" dirty="0"/>
          </a:p>
          <a:p>
            <a:r>
              <a:rPr lang="en-US" dirty="0"/>
              <a:t>Identify ALJ’s policies, procedures, and preferences</a:t>
            </a:r>
          </a:p>
          <a:p>
            <a:r>
              <a:rPr lang="en-US" dirty="0"/>
              <a:t>Prepare evidence checklist</a:t>
            </a:r>
          </a:p>
          <a:p>
            <a:r>
              <a:rPr lang="en-US" dirty="0"/>
              <a:t>Prepare opening statement</a:t>
            </a:r>
          </a:p>
          <a:p>
            <a:r>
              <a:rPr lang="en-US" dirty="0"/>
              <a:t>Stipulations</a:t>
            </a:r>
          </a:p>
          <a:p>
            <a:r>
              <a:rPr lang="en-US" dirty="0"/>
              <a:t>Meet with witnesses</a:t>
            </a:r>
          </a:p>
          <a:p>
            <a:r>
              <a:rPr lang="en-US" dirty="0"/>
              <a:t>Organize exhibits</a:t>
            </a:r>
          </a:p>
        </p:txBody>
      </p:sp>
      <p:pic>
        <p:nvPicPr>
          <p:cNvPr id="6" name="Picture 5" descr="A blue clipboard holding a checklist, with a large pencil resting on top of the list.">
            <a:extLst>
              <a:ext uri="{FF2B5EF4-FFF2-40B4-BE49-F238E27FC236}">
                <a16:creationId xmlns:a16="http://schemas.microsoft.com/office/drawing/2014/main" id="{7E38DBE0-99F5-F2F5-EE2F-0BF87730A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75681"/>
            <a:ext cx="5488817" cy="3291717"/>
          </a:xfrm>
          <a:prstGeom prst="rect">
            <a:avLst/>
          </a:prstGeom>
        </p:spPr>
      </p:pic>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18</a:t>
            </a:fld>
            <a:endParaRPr lang="en-US"/>
          </a:p>
        </p:txBody>
      </p:sp>
    </p:spTree>
    <p:extLst>
      <p:ext uri="{BB962C8B-B14F-4D97-AF65-F5344CB8AC3E}">
        <p14:creationId xmlns:p14="http://schemas.microsoft.com/office/powerpoint/2010/main" val="407093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(2 of 7)</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1028700" y="2005012"/>
            <a:ext cx="10134600" cy="4351338"/>
          </a:xfrm>
        </p:spPr>
        <p:txBody>
          <a:bodyPr/>
          <a:lstStyle/>
          <a:p>
            <a:pPr marL="0" indent="0">
              <a:buNone/>
            </a:pPr>
            <a:r>
              <a:rPr lang="en-US" dirty="0"/>
              <a:t>ALJ Policies and Procedures</a:t>
            </a:r>
          </a:p>
          <a:p>
            <a:pPr lvl="1"/>
            <a:r>
              <a:rPr lang="en-US" sz="2400" dirty="0"/>
              <a:t>Five-Day Disclosure Rule</a:t>
            </a:r>
          </a:p>
          <a:p>
            <a:pPr lvl="1"/>
            <a:r>
              <a:rPr lang="en-US" sz="2400" dirty="0"/>
              <a:t>How do they prefer the evidence be submitted?  Electronically?  Binders?</a:t>
            </a:r>
          </a:p>
          <a:p>
            <a:pPr lvl="1"/>
            <a:r>
              <a:rPr lang="en-US" sz="2400" dirty="0"/>
              <a:t>How long do they prefer to hold hearing each day?  Nine to five?  </a:t>
            </a:r>
          </a:p>
          <a:p>
            <a:pPr lvl="1"/>
            <a:r>
              <a:rPr lang="en-US" sz="2400" dirty="0"/>
              <a:t>Do they expect the parties to stipulate to most documents before hearing?</a:t>
            </a:r>
          </a:p>
          <a:p>
            <a:pPr lvl="1"/>
            <a:r>
              <a:rPr lang="en-US" sz="2400" dirty="0"/>
              <a:t>How will they handle parent’s testimony, since parent is pro se?</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19</a:t>
            </a:fld>
            <a:endParaRPr lang="en-US"/>
          </a:p>
        </p:txBody>
      </p:sp>
    </p:spTree>
    <p:extLst>
      <p:ext uri="{BB962C8B-B14F-4D97-AF65-F5344CB8AC3E}">
        <p14:creationId xmlns:p14="http://schemas.microsoft.com/office/powerpoint/2010/main" val="106876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DF37-3A61-4C7B-8107-E248AFBDD964}"/>
              </a:ext>
            </a:extLst>
          </p:cNvPr>
          <p:cNvSpPr>
            <a:spLocks noGrp="1"/>
          </p:cNvSpPr>
          <p:nvPr>
            <p:ph type="title"/>
          </p:nvPr>
        </p:nvSpPr>
        <p:spPr/>
        <p:txBody>
          <a:bodyPr/>
          <a:lstStyle/>
          <a:p>
            <a:r>
              <a:rPr lang="en-US" dirty="0"/>
              <a:t>Kevin Golembiewski</a:t>
            </a:r>
          </a:p>
        </p:txBody>
      </p:sp>
      <p:sp>
        <p:nvSpPr>
          <p:cNvPr id="3" name="Content Placeholder 2">
            <a:extLst>
              <a:ext uri="{FF2B5EF4-FFF2-40B4-BE49-F238E27FC236}">
                <a16:creationId xmlns:a16="http://schemas.microsoft.com/office/drawing/2014/main" id="{35D0EFC0-EDA5-456B-ADCC-A131EE23FA90}"/>
              </a:ext>
            </a:extLst>
          </p:cNvPr>
          <p:cNvSpPr>
            <a:spLocks noGrp="1"/>
          </p:cNvSpPr>
          <p:nvPr>
            <p:ph idx="1"/>
          </p:nvPr>
        </p:nvSpPr>
        <p:spPr/>
        <p:txBody>
          <a:bodyPr/>
          <a:lstStyle/>
          <a:p>
            <a:pPr marL="0" indent="0">
              <a:buNone/>
            </a:pPr>
            <a:r>
              <a:rPr lang="en-US" dirty="0"/>
              <a:t>Kevin Golembiewski is the Director of Advocacy, Education, and Outreach at DRF. Before joining DRF, he practiced education law at a private firm and served as a Deputy Solicitor General for the State of Florida. As a Deputy Solicitor General, he represented the Office of the Attorney General and state agencies in cases of statewide importance. </a:t>
            </a:r>
          </a:p>
          <a:p>
            <a:pPr marL="0" indent="0">
              <a:buNone/>
            </a:pPr>
            <a:r>
              <a:rPr lang="en-US" dirty="0"/>
              <a:t>Mr. Golembiewski has litigated several due process hearings, as well as a number of federal IDEA cases. </a:t>
            </a:r>
          </a:p>
        </p:txBody>
      </p:sp>
      <p:sp>
        <p:nvSpPr>
          <p:cNvPr id="4" name="Slide Number Placeholder 3">
            <a:extLst>
              <a:ext uri="{FF2B5EF4-FFF2-40B4-BE49-F238E27FC236}">
                <a16:creationId xmlns:a16="http://schemas.microsoft.com/office/drawing/2014/main" id="{D2694965-8FEC-4D01-9583-BB73A82F427E}"/>
              </a:ext>
            </a:extLst>
          </p:cNvPr>
          <p:cNvSpPr>
            <a:spLocks noGrp="1"/>
          </p:cNvSpPr>
          <p:nvPr>
            <p:ph type="sldNum" sz="quarter" idx="12"/>
          </p:nvPr>
        </p:nvSpPr>
        <p:spPr/>
        <p:txBody>
          <a:bodyPr/>
          <a:lstStyle/>
          <a:p>
            <a:fld id="{87CA4C66-3711-4773-84B4-4123B0153937}" type="slidenum">
              <a:rPr lang="en-US" smtClean="0"/>
              <a:t>2</a:t>
            </a:fld>
            <a:endParaRPr lang="en-US"/>
          </a:p>
        </p:txBody>
      </p:sp>
    </p:spTree>
    <p:extLst>
      <p:ext uri="{BB962C8B-B14F-4D97-AF65-F5344CB8AC3E}">
        <p14:creationId xmlns:p14="http://schemas.microsoft.com/office/powerpoint/2010/main" val="197751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(3 of 7)</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p:txBody>
          <a:bodyPr/>
          <a:lstStyle/>
          <a:p>
            <a:pPr marL="0" indent="0">
              <a:buNone/>
            </a:pPr>
            <a:r>
              <a:rPr lang="en-US" dirty="0"/>
              <a:t>Evidence Checklist</a:t>
            </a:r>
          </a:p>
          <a:p>
            <a:endParaRPr lang="en-US" dirty="0"/>
          </a:p>
        </p:txBody>
      </p:sp>
      <p:graphicFrame>
        <p:nvGraphicFramePr>
          <p:cNvPr id="5" name="Table 5">
            <a:extLst>
              <a:ext uri="{FF2B5EF4-FFF2-40B4-BE49-F238E27FC236}">
                <a16:creationId xmlns:a16="http://schemas.microsoft.com/office/drawing/2014/main" id="{49DEFAFD-E856-7233-7351-A8ACA7B4FEDB}"/>
              </a:ext>
            </a:extLst>
          </p:cNvPr>
          <p:cNvGraphicFramePr>
            <a:graphicFrameLocks noGrp="1"/>
          </p:cNvGraphicFramePr>
          <p:nvPr>
            <p:extLst>
              <p:ext uri="{D42A27DB-BD31-4B8C-83A1-F6EECF244321}">
                <p14:modId xmlns:p14="http://schemas.microsoft.com/office/powerpoint/2010/main" val="3241864810"/>
              </p:ext>
            </p:extLst>
          </p:nvPr>
        </p:nvGraphicFramePr>
        <p:xfrm>
          <a:off x="990600" y="2347785"/>
          <a:ext cx="9856305" cy="4145090"/>
        </p:xfrm>
        <a:graphic>
          <a:graphicData uri="http://schemas.openxmlformats.org/drawingml/2006/table">
            <a:tbl>
              <a:tblPr firstRow="1" bandRow="1">
                <a:tableStyleId>{073A0DAA-6AF3-43AB-8588-CEC1D06C72B9}</a:tableStyleId>
              </a:tblPr>
              <a:tblGrid>
                <a:gridCol w="1971261">
                  <a:extLst>
                    <a:ext uri="{9D8B030D-6E8A-4147-A177-3AD203B41FA5}">
                      <a16:colId xmlns:a16="http://schemas.microsoft.com/office/drawing/2014/main" val="1387665012"/>
                    </a:ext>
                  </a:extLst>
                </a:gridCol>
                <a:gridCol w="1971261">
                  <a:extLst>
                    <a:ext uri="{9D8B030D-6E8A-4147-A177-3AD203B41FA5}">
                      <a16:colId xmlns:a16="http://schemas.microsoft.com/office/drawing/2014/main" val="3894040040"/>
                    </a:ext>
                  </a:extLst>
                </a:gridCol>
                <a:gridCol w="1971261">
                  <a:extLst>
                    <a:ext uri="{9D8B030D-6E8A-4147-A177-3AD203B41FA5}">
                      <a16:colId xmlns:a16="http://schemas.microsoft.com/office/drawing/2014/main" val="1551501710"/>
                    </a:ext>
                  </a:extLst>
                </a:gridCol>
                <a:gridCol w="1971261">
                  <a:extLst>
                    <a:ext uri="{9D8B030D-6E8A-4147-A177-3AD203B41FA5}">
                      <a16:colId xmlns:a16="http://schemas.microsoft.com/office/drawing/2014/main" val="1033967637"/>
                    </a:ext>
                  </a:extLst>
                </a:gridCol>
                <a:gridCol w="1971261">
                  <a:extLst>
                    <a:ext uri="{9D8B030D-6E8A-4147-A177-3AD203B41FA5}">
                      <a16:colId xmlns:a16="http://schemas.microsoft.com/office/drawing/2014/main" val="1347675051"/>
                    </a:ext>
                  </a:extLst>
                </a:gridCol>
              </a:tblGrid>
              <a:tr h="796703">
                <a:tc>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Needs Speech Therapy</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No Speech Provided</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Lack of Progress</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Comp Ed Needed</a:t>
                      </a:r>
                    </a:p>
                  </a:txBody>
                  <a:tcPr/>
                </a:tc>
                <a:extLst>
                  <a:ext uri="{0D108BD9-81ED-4DB2-BD59-A6C34878D82A}">
                    <a16:rowId xmlns:a16="http://schemas.microsoft.com/office/drawing/2014/main" val="2706292985"/>
                  </a:ext>
                </a:extLst>
              </a:tr>
              <a:tr h="780849">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Parent Testimony</a:t>
                      </a:r>
                    </a:p>
                  </a:txBody>
                  <a:tcPr/>
                </a:tc>
                <a:tc>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379151019"/>
                  </a:ext>
                </a:extLst>
              </a:tr>
              <a:tr h="780849">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Expert Testimony</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extLst>
                  <a:ext uri="{0D108BD9-81ED-4DB2-BD59-A6C34878D82A}">
                    <a16:rowId xmlns:a16="http://schemas.microsoft.com/office/drawing/2014/main" val="502199917"/>
                  </a:ext>
                </a:extLst>
              </a:tr>
              <a:tr h="780849">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2021-2022 IEP</a:t>
                      </a: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08201974"/>
                  </a:ext>
                </a:extLst>
              </a:tr>
              <a:tr h="780849">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2021-2022 Progress Reporting</a:t>
                      </a: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2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000" dirty="0">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597752355"/>
                  </a:ext>
                </a:extLst>
              </a:tr>
            </a:tbl>
          </a:graphicData>
        </a:graphic>
      </p:graphicFrame>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20</a:t>
            </a:fld>
            <a:endParaRPr lang="en-US"/>
          </a:p>
        </p:txBody>
      </p:sp>
    </p:spTree>
    <p:extLst>
      <p:ext uri="{BB962C8B-B14F-4D97-AF65-F5344CB8AC3E}">
        <p14:creationId xmlns:p14="http://schemas.microsoft.com/office/powerpoint/2010/main" val="292808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(4 of 7)</a:t>
            </a:r>
          </a:p>
        </p:txBody>
      </p:sp>
      <p:sp>
        <p:nvSpPr>
          <p:cNvPr id="3" name="Content Placeholder 2">
            <a:extLst>
              <a:ext uri="{FF2B5EF4-FFF2-40B4-BE49-F238E27FC236}">
                <a16:creationId xmlns:a16="http://schemas.microsoft.com/office/drawing/2014/main" id="{FCA00912-5622-4529-A301-06CCC21A89DF}"/>
              </a:ext>
            </a:extLst>
          </p:cNvPr>
          <p:cNvSpPr>
            <a:spLocks noGrp="1"/>
          </p:cNvSpPr>
          <p:nvPr>
            <p:ph idx="1"/>
          </p:nvPr>
        </p:nvSpPr>
        <p:spPr>
          <a:xfrm>
            <a:off x="271529" y="1706820"/>
            <a:ext cx="5073204" cy="4351338"/>
          </a:xfrm>
        </p:spPr>
        <p:txBody>
          <a:bodyPr/>
          <a:lstStyle/>
          <a:p>
            <a:pPr marL="0" indent="0">
              <a:buNone/>
            </a:pPr>
            <a:r>
              <a:rPr lang="en-US" dirty="0"/>
              <a:t>Opening Statement</a:t>
            </a:r>
          </a:p>
          <a:p>
            <a:pPr lvl="1"/>
            <a:r>
              <a:rPr lang="en-US" dirty="0"/>
              <a:t>Roadmap for your case</a:t>
            </a:r>
          </a:p>
          <a:p>
            <a:pPr lvl="1"/>
            <a:r>
              <a:rPr lang="en-US" dirty="0"/>
              <a:t>Tell the story of your case, but avoid dramatizing it.  Focus on the facts.</a:t>
            </a:r>
          </a:p>
          <a:p>
            <a:pPr lvl="1"/>
            <a:r>
              <a:rPr lang="en-US" dirty="0"/>
              <a:t>Don’t overpromise.</a:t>
            </a:r>
          </a:p>
          <a:p>
            <a:pPr lvl="1"/>
            <a:endParaRPr lang="en-US" dirty="0"/>
          </a:p>
          <a:p>
            <a:pPr lvl="1"/>
            <a:endParaRPr lang="en-US" dirty="0"/>
          </a:p>
        </p:txBody>
      </p:sp>
      <p:sp>
        <p:nvSpPr>
          <p:cNvPr id="5" name="TextBox 4">
            <a:extLst>
              <a:ext uri="{FF2B5EF4-FFF2-40B4-BE49-F238E27FC236}">
                <a16:creationId xmlns:a16="http://schemas.microsoft.com/office/drawing/2014/main" id="{6F2B7384-2E97-9EA2-C82D-C4006E0A9FC5}"/>
              </a:ext>
            </a:extLst>
          </p:cNvPr>
          <p:cNvSpPr txBox="1"/>
          <p:nvPr/>
        </p:nvSpPr>
        <p:spPr>
          <a:xfrm>
            <a:off x="5582270" y="1706820"/>
            <a:ext cx="6056659" cy="4832092"/>
          </a:xfrm>
          <a:prstGeom prst="rect">
            <a:avLst/>
          </a:prstGeom>
          <a:noFill/>
        </p:spPr>
        <p:txBody>
          <a:bodyPr wrap="square">
            <a:spAutoFit/>
          </a:bodyPr>
          <a:lstStyle/>
          <a:p>
            <a:pPr marL="0" marR="0" algn="just">
              <a:spcBef>
                <a:spcPts val="0"/>
              </a:spcBef>
              <a:spcAft>
                <a:spcPts val="0"/>
              </a:spcAft>
            </a:pPr>
            <a:r>
              <a:rPr lang="en-US" sz="2200" dirty="0">
                <a:effectLst/>
                <a:latin typeface="Tahoma" panose="020B0604030504040204" pitchFamily="34" charset="0"/>
                <a:ea typeface="Tahoma" panose="020B0604030504040204" pitchFamily="34" charset="0"/>
                <a:cs typeface="Tahoma" panose="020B0604030504040204" pitchFamily="34" charset="0"/>
              </a:rPr>
              <a:t>For years, K.B., a nonverbal 6th grader with autism and intellectual disability, has gone to school each day and had the same experience.  He walks around his classroom while staff try to corral him, throws tantrums throughout the day, and only occasionally engages in instructional activities.  And faced with the same experience day in and day out, K.B. has stagnated, making no progress.  He cannot count.  He cannot recognize any letters or numbers.  He cannot tie his shoes.  He cannot travel alone.  He has no safety awareness.  He, at age 12, still does not know to say “Hi,” “Goodbye,” or “Thank you.”  </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21</a:t>
            </a:fld>
            <a:endParaRPr lang="en-US"/>
          </a:p>
        </p:txBody>
      </p:sp>
    </p:spTree>
    <p:extLst>
      <p:ext uri="{BB962C8B-B14F-4D97-AF65-F5344CB8AC3E}">
        <p14:creationId xmlns:p14="http://schemas.microsoft.com/office/powerpoint/2010/main" val="89787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(5 of 7)</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22</a:t>
            </a:fld>
            <a:endParaRPr lang="en-US"/>
          </a:p>
        </p:txBody>
      </p:sp>
      <p:sp>
        <p:nvSpPr>
          <p:cNvPr id="6" name="Content Placeholder 2">
            <a:extLst>
              <a:ext uri="{FF2B5EF4-FFF2-40B4-BE49-F238E27FC236}">
                <a16:creationId xmlns:a16="http://schemas.microsoft.com/office/drawing/2014/main" id="{87F2F7F1-0BF5-62EF-9E26-3D252F585A5B}"/>
              </a:ext>
            </a:extLst>
          </p:cNvPr>
          <p:cNvSpPr>
            <a:spLocks noGrp="1"/>
          </p:cNvSpPr>
          <p:nvPr>
            <p:ph idx="1"/>
          </p:nvPr>
        </p:nvSpPr>
        <p:spPr>
          <a:xfrm>
            <a:off x="371877" y="1639460"/>
            <a:ext cx="11448246" cy="4351338"/>
          </a:xfrm>
        </p:spPr>
        <p:txBody>
          <a:bodyPr/>
          <a:lstStyle/>
          <a:p>
            <a:pPr marL="0" indent="0">
              <a:buNone/>
            </a:pPr>
            <a:r>
              <a:rPr lang="en-US" dirty="0"/>
              <a:t>Stipulations</a:t>
            </a:r>
          </a:p>
          <a:p>
            <a:pPr lvl="1"/>
            <a:r>
              <a:rPr lang="en-US" dirty="0"/>
              <a:t>Before hearing, the parties can agree to certain facts and agree that certain documents are admissible as evidence.  ALJs typically encourage parties to enter stipulations.</a:t>
            </a:r>
          </a:p>
          <a:p>
            <a:pPr lvl="1"/>
            <a:r>
              <a:rPr lang="en-US" dirty="0"/>
              <a:t>Entering stipulations can make hearing more manageable for you.</a:t>
            </a:r>
          </a:p>
          <a:p>
            <a:pPr lvl="1"/>
            <a:endParaRPr lang="en-US" dirty="0"/>
          </a:p>
          <a:p>
            <a:pPr lvl="1"/>
            <a:endParaRPr lang="en-US" dirty="0"/>
          </a:p>
        </p:txBody>
      </p:sp>
    </p:spTree>
    <p:extLst>
      <p:ext uri="{BB962C8B-B14F-4D97-AF65-F5344CB8AC3E}">
        <p14:creationId xmlns:p14="http://schemas.microsoft.com/office/powerpoint/2010/main" val="94288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(6 of 7)</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23</a:t>
            </a:fld>
            <a:endParaRPr lang="en-US"/>
          </a:p>
        </p:txBody>
      </p:sp>
      <p:sp>
        <p:nvSpPr>
          <p:cNvPr id="5" name="Content Placeholder 2">
            <a:extLst>
              <a:ext uri="{FF2B5EF4-FFF2-40B4-BE49-F238E27FC236}">
                <a16:creationId xmlns:a16="http://schemas.microsoft.com/office/drawing/2014/main" id="{6E714F55-926B-42D0-65DF-11089E566A2E}"/>
              </a:ext>
            </a:extLst>
          </p:cNvPr>
          <p:cNvSpPr>
            <a:spLocks noGrp="1"/>
          </p:cNvSpPr>
          <p:nvPr>
            <p:ph idx="1"/>
          </p:nvPr>
        </p:nvSpPr>
        <p:spPr>
          <a:xfrm>
            <a:off x="371877" y="2837195"/>
            <a:ext cx="11448246" cy="4351338"/>
          </a:xfrm>
        </p:spPr>
        <p:txBody>
          <a:bodyPr/>
          <a:lstStyle/>
          <a:p>
            <a:pPr marL="0" indent="0" algn="ctr">
              <a:buNone/>
            </a:pPr>
            <a:r>
              <a:rPr lang="en-US" sz="7200" dirty="0"/>
              <a:t>Witness Prep</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8080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Prep (7 of 7)</a:t>
            </a:r>
          </a:p>
        </p:txBody>
      </p:sp>
      <p:sp>
        <p:nvSpPr>
          <p:cNvPr id="7" name="Content Placeholder 2">
            <a:extLst>
              <a:ext uri="{FF2B5EF4-FFF2-40B4-BE49-F238E27FC236}">
                <a16:creationId xmlns:a16="http://schemas.microsoft.com/office/drawing/2014/main" id="{EF2B060E-2497-05F7-8207-F559CCAFCD1F}"/>
              </a:ext>
            </a:extLst>
          </p:cNvPr>
          <p:cNvSpPr>
            <a:spLocks noGrp="1"/>
          </p:cNvSpPr>
          <p:nvPr>
            <p:ph idx="1"/>
          </p:nvPr>
        </p:nvSpPr>
        <p:spPr>
          <a:xfrm>
            <a:off x="685263" y="1824708"/>
            <a:ext cx="5410737" cy="4351338"/>
          </a:xfrm>
        </p:spPr>
        <p:txBody>
          <a:bodyPr/>
          <a:lstStyle/>
          <a:p>
            <a:pPr marL="0" indent="0">
              <a:buNone/>
            </a:pPr>
            <a:r>
              <a:rPr lang="en-US" dirty="0"/>
              <a:t>Exhibits</a:t>
            </a:r>
          </a:p>
          <a:p>
            <a:pPr lvl="1"/>
            <a:r>
              <a:rPr lang="en-US" dirty="0"/>
              <a:t>Organize exhibits how your ALJ prefers</a:t>
            </a:r>
          </a:p>
          <a:p>
            <a:pPr lvl="1"/>
            <a:r>
              <a:rPr lang="en-US" dirty="0"/>
              <a:t>Bates stamp exhibits</a:t>
            </a:r>
          </a:p>
          <a:p>
            <a:pPr lvl="1"/>
            <a:r>
              <a:rPr lang="en-US" dirty="0"/>
              <a:t>Make a binder</a:t>
            </a:r>
          </a:p>
          <a:p>
            <a:pPr lvl="1"/>
            <a:r>
              <a:rPr lang="en-US" dirty="0"/>
              <a:t>Provide to opposing counsel at least five business days before hearing</a:t>
            </a:r>
          </a:p>
          <a:p>
            <a:pPr lvl="1"/>
            <a:endParaRPr lang="en-US" dirty="0"/>
          </a:p>
        </p:txBody>
      </p:sp>
      <p:pic>
        <p:nvPicPr>
          <p:cNvPr id="9" name="Picture 8" descr="Blank page with &quot;Sample Document&quot; written in the middle, and &quot;P-1&quot; written on the bottom.">
            <a:extLst>
              <a:ext uri="{FF2B5EF4-FFF2-40B4-BE49-F238E27FC236}">
                <a16:creationId xmlns:a16="http://schemas.microsoft.com/office/drawing/2014/main" id="{8DC75819-8AEB-EE9E-38C8-5B40E5A4A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533" y="1455316"/>
            <a:ext cx="3933276" cy="5090122"/>
          </a:xfrm>
          <a:prstGeom prst="rect">
            <a:avLst/>
          </a:prstGeom>
          <a:ln>
            <a:solidFill>
              <a:schemeClr val="tx1"/>
            </a:solidFill>
          </a:ln>
        </p:spPr>
      </p:pic>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24</a:t>
            </a:fld>
            <a:endParaRPr lang="en-US"/>
          </a:p>
        </p:txBody>
      </p:sp>
    </p:spTree>
    <p:extLst>
      <p:ext uri="{BB962C8B-B14F-4D97-AF65-F5344CB8AC3E}">
        <p14:creationId xmlns:p14="http://schemas.microsoft.com/office/powerpoint/2010/main" val="398035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1054100" y="1772871"/>
            <a:ext cx="10515600" cy="4351338"/>
          </a:xfrm>
        </p:spPr>
        <p:txBody>
          <a:bodyPr/>
          <a:lstStyle/>
          <a:p>
            <a:r>
              <a:rPr lang="en-US" dirty="0"/>
              <a:t>Hearing etiquette</a:t>
            </a:r>
          </a:p>
          <a:p>
            <a:r>
              <a:rPr lang="en-US" dirty="0"/>
              <a:t>Direct examination</a:t>
            </a:r>
          </a:p>
          <a:p>
            <a:r>
              <a:rPr lang="en-US" dirty="0"/>
              <a:t>Cross examination</a:t>
            </a:r>
          </a:p>
          <a:p>
            <a:r>
              <a:rPr lang="en-US" dirty="0"/>
              <a:t>Objections</a:t>
            </a:r>
          </a:p>
          <a:p>
            <a:r>
              <a:rPr lang="en-US" dirty="0"/>
              <a:t>Exhibits</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25</a:t>
            </a:fld>
            <a:endParaRPr lang="en-US"/>
          </a:p>
        </p:txBody>
      </p:sp>
    </p:spTree>
    <p:extLst>
      <p:ext uri="{BB962C8B-B14F-4D97-AF65-F5344CB8AC3E}">
        <p14:creationId xmlns:p14="http://schemas.microsoft.com/office/powerpoint/2010/main" val="2366581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Hearing Etiquette</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772871"/>
            <a:ext cx="10515600" cy="4351338"/>
          </a:xfrm>
        </p:spPr>
        <p:txBody>
          <a:bodyPr/>
          <a:lstStyle/>
          <a:p>
            <a:r>
              <a:rPr lang="en-US" sz="2600" dirty="0"/>
              <a:t>“Your Honor”</a:t>
            </a:r>
          </a:p>
          <a:p>
            <a:r>
              <a:rPr lang="en-US" sz="2600" dirty="0"/>
              <a:t>Wait to speak—avoid cutting off the ALJ, opposing counsel, and witnesses.</a:t>
            </a:r>
          </a:p>
          <a:p>
            <a:r>
              <a:rPr lang="en-US" sz="2600" dirty="0"/>
              <a:t>Know the line.</a:t>
            </a:r>
          </a:p>
          <a:p>
            <a:r>
              <a:rPr lang="en-US" sz="2600" dirty="0"/>
              <a:t>Assume the ALJ is always observing you.</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26</a:t>
            </a:fld>
            <a:endParaRPr lang="en-US"/>
          </a:p>
        </p:txBody>
      </p:sp>
    </p:spTree>
    <p:extLst>
      <p:ext uri="{BB962C8B-B14F-4D97-AF65-F5344CB8AC3E}">
        <p14:creationId xmlns:p14="http://schemas.microsoft.com/office/powerpoint/2010/main" val="1722214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Direct Examination</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639460"/>
            <a:ext cx="10515600" cy="4351338"/>
          </a:xfrm>
        </p:spPr>
        <p:txBody>
          <a:bodyPr/>
          <a:lstStyle/>
          <a:p>
            <a:r>
              <a:rPr lang="en-US" sz="2600" dirty="0"/>
              <a:t>Witness is the star.</a:t>
            </a:r>
          </a:p>
          <a:p>
            <a:r>
              <a:rPr lang="en-US" sz="2600" dirty="0"/>
              <a:t>Open-ended questions</a:t>
            </a:r>
          </a:p>
          <a:p>
            <a:pPr lvl="1"/>
            <a:r>
              <a:rPr lang="en-US" sz="2600" dirty="0"/>
              <a:t>Who was J.T.’s teacher in 1st grade?</a:t>
            </a:r>
          </a:p>
          <a:p>
            <a:pPr lvl="1"/>
            <a:r>
              <a:rPr lang="en-US" sz="2600" dirty="0"/>
              <a:t>What type of reading program did the teacher use?</a:t>
            </a:r>
          </a:p>
          <a:p>
            <a:pPr lvl="1"/>
            <a:r>
              <a:rPr lang="en-US" sz="2600" dirty="0"/>
              <a:t>How much progress, if any, did J.T. make in the program?</a:t>
            </a:r>
          </a:p>
          <a:p>
            <a:r>
              <a:rPr lang="en-US" sz="2800" dirty="0"/>
              <a:t>General format</a:t>
            </a:r>
          </a:p>
          <a:p>
            <a:pPr lvl="1"/>
            <a:r>
              <a:rPr lang="en-US" sz="2600" dirty="0"/>
              <a:t>Introduce the witness</a:t>
            </a:r>
          </a:p>
          <a:p>
            <a:pPr lvl="1"/>
            <a:r>
              <a:rPr lang="en-US" sz="2600" dirty="0"/>
              <a:t>Establish why they are relevant</a:t>
            </a:r>
          </a:p>
          <a:p>
            <a:pPr lvl="1"/>
            <a:r>
              <a:rPr lang="en-US" sz="2600" dirty="0"/>
              <a:t>Have them walk through the facts/events chronologically</a:t>
            </a:r>
          </a:p>
          <a:p>
            <a:pPr lvl="1"/>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27</a:t>
            </a:fld>
            <a:endParaRPr lang="en-US"/>
          </a:p>
        </p:txBody>
      </p:sp>
    </p:spTree>
    <p:extLst>
      <p:ext uri="{BB962C8B-B14F-4D97-AF65-F5344CB8AC3E}">
        <p14:creationId xmlns:p14="http://schemas.microsoft.com/office/powerpoint/2010/main" val="46195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Cross Examination</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615220"/>
            <a:ext cx="10515600" cy="4351338"/>
          </a:xfrm>
        </p:spPr>
        <p:txBody>
          <a:bodyPr/>
          <a:lstStyle/>
          <a:p>
            <a:r>
              <a:rPr lang="en-US" sz="2200" dirty="0"/>
              <a:t>Questioner is the star.</a:t>
            </a:r>
          </a:p>
          <a:p>
            <a:r>
              <a:rPr lang="en-US" sz="2200" dirty="0"/>
              <a:t>Leading questions</a:t>
            </a:r>
          </a:p>
          <a:p>
            <a:pPr lvl="1"/>
            <a:r>
              <a:rPr lang="en-US" dirty="0"/>
              <a:t>You taught the student, correct?</a:t>
            </a:r>
          </a:p>
          <a:p>
            <a:pPr lvl="1"/>
            <a:r>
              <a:rPr lang="en-US" dirty="0"/>
              <a:t>The student made no progress?</a:t>
            </a:r>
          </a:p>
          <a:p>
            <a:r>
              <a:rPr lang="en-US" sz="2200" dirty="0"/>
              <a:t>Typically, the aim of cross is to impeach</a:t>
            </a:r>
          </a:p>
          <a:p>
            <a:pPr lvl="1"/>
            <a:r>
              <a:rPr lang="en-US" dirty="0"/>
              <a:t>You testified a few minutes ago that you provided services during January?</a:t>
            </a:r>
          </a:p>
          <a:p>
            <a:pPr lvl="1"/>
            <a:r>
              <a:rPr lang="en-US" dirty="0"/>
              <a:t>Turn to Exhibit P-2, Service Logs. That is your service log?</a:t>
            </a:r>
          </a:p>
          <a:p>
            <a:pPr lvl="1"/>
            <a:r>
              <a:rPr lang="en-US" dirty="0"/>
              <a:t>It’s important that service logs are accurate?</a:t>
            </a:r>
          </a:p>
          <a:p>
            <a:pPr lvl="1"/>
            <a:r>
              <a:rPr lang="en-US" dirty="0"/>
              <a:t>So you make sure they’re as accurate as possible?</a:t>
            </a:r>
          </a:p>
          <a:p>
            <a:pPr lvl="1"/>
            <a:r>
              <a:rPr lang="en-US" dirty="0"/>
              <a:t>And this service log states that you did not provide services during January 2022, correct?</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28</a:t>
            </a:fld>
            <a:endParaRPr lang="en-US"/>
          </a:p>
        </p:txBody>
      </p:sp>
    </p:spTree>
    <p:extLst>
      <p:ext uri="{BB962C8B-B14F-4D97-AF65-F5344CB8AC3E}">
        <p14:creationId xmlns:p14="http://schemas.microsoft.com/office/powerpoint/2010/main" val="272348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Objections</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772871"/>
            <a:ext cx="10515600" cy="4351338"/>
          </a:xfrm>
        </p:spPr>
        <p:txBody>
          <a:bodyPr/>
          <a:lstStyle/>
          <a:p>
            <a:r>
              <a:rPr lang="en-US" dirty="0"/>
              <a:t>District counsel will object to some of your questions.  Be prepared.</a:t>
            </a:r>
          </a:p>
          <a:p>
            <a:r>
              <a:rPr lang="en-US" dirty="0"/>
              <a:t>Most common objections</a:t>
            </a:r>
          </a:p>
          <a:p>
            <a:pPr lvl="1"/>
            <a:r>
              <a:rPr lang="en-US" sz="2400" dirty="0"/>
              <a:t>Lack of foundation</a:t>
            </a:r>
          </a:p>
          <a:p>
            <a:pPr lvl="1"/>
            <a:r>
              <a:rPr lang="en-US" sz="2400" dirty="0"/>
              <a:t>Speculation</a:t>
            </a:r>
          </a:p>
          <a:p>
            <a:pPr lvl="1"/>
            <a:r>
              <a:rPr lang="en-US" sz="2400" dirty="0"/>
              <a:t>Relevance</a:t>
            </a:r>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29</a:t>
            </a:fld>
            <a:endParaRPr lang="en-US"/>
          </a:p>
        </p:txBody>
      </p:sp>
    </p:spTree>
    <p:extLst>
      <p:ext uri="{BB962C8B-B14F-4D97-AF65-F5344CB8AC3E}">
        <p14:creationId xmlns:p14="http://schemas.microsoft.com/office/powerpoint/2010/main" val="120602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11C0-F97E-422F-B60D-62412734DC69}"/>
              </a:ext>
            </a:extLst>
          </p:cNvPr>
          <p:cNvSpPr>
            <a:spLocks noGrp="1"/>
          </p:cNvSpPr>
          <p:nvPr>
            <p:ph type="ctrTitle"/>
          </p:nvPr>
        </p:nvSpPr>
        <p:spPr>
          <a:xfrm>
            <a:off x="669824" y="3274187"/>
            <a:ext cx="8456246" cy="1872639"/>
          </a:xfrm>
        </p:spPr>
        <p:txBody>
          <a:bodyPr/>
          <a:lstStyle/>
          <a:p>
            <a:r>
              <a:rPr lang="en-US" dirty="0"/>
              <a:t>Disability Rights Florida</a:t>
            </a:r>
          </a:p>
        </p:txBody>
      </p:sp>
    </p:spTree>
    <p:extLst>
      <p:ext uri="{BB962C8B-B14F-4D97-AF65-F5344CB8AC3E}">
        <p14:creationId xmlns:p14="http://schemas.microsoft.com/office/powerpoint/2010/main" val="1130514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Exhibits</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772871"/>
            <a:ext cx="10515600" cy="4351338"/>
          </a:xfrm>
        </p:spPr>
        <p:txBody>
          <a:bodyPr/>
          <a:lstStyle/>
          <a:p>
            <a:r>
              <a:rPr lang="en-US" dirty="0"/>
              <a:t>Procedure for admitting an exhibit:</a:t>
            </a:r>
          </a:p>
          <a:p>
            <a:pPr lvl="1"/>
            <a:r>
              <a:rPr lang="en-US" dirty="0"/>
              <a:t>Please turn to Exhibit P-1.</a:t>
            </a:r>
          </a:p>
          <a:p>
            <a:pPr lvl="1"/>
            <a:r>
              <a:rPr lang="en-US" dirty="0"/>
              <a:t>What is this?</a:t>
            </a:r>
          </a:p>
          <a:p>
            <a:pPr lvl="1"/>
            <a:r>
              <a:rPr lang="en-US" dirty="0"/>
              <a:t>How do you know?</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30</a:t>
            </a:fld>
            <a:endParaRPr lang="en-US"/>
          </a:p>
        </p:txBody>
      </p:sp>
    </p:spTree>
    <p:extLst>
      <p:ext uri="{BB962C8B-B14F-4D97-AF65-F5344CB8AC3E}">
        <p14:creationId xmlns:p14="http://schemas.microsoft.com/office/powerpoint/2010/main" val="4287974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2C2A-5E81-471D-B469-9EDF9814294D}"/>
              </a:ext>
            </a:extLst>
          </p:cNvPr>
          <p:cNvSpPr>
            <a:spLocks noGrp="1"/>
          </p:cNvSpPr>
          <p:nvPr>
            <p:ph type="title"/>
          </p:nvPr>
        </p:nvSpPr>
        <p:spPr/>
        <p:txBody>
          <a:bodyPr/>
          <a:lstStyle/>
          <a:p>
            <a:r>
              <a:rPr lang="en-US" dirty="0"/>
              <a:t>Post-Hearing Submission</a:t>
            </a:r>
          </a:p>
        </p:txBody>
      </p:sp>
      <p:sp>
        <p:nvSpPr>
          <p:cNvPr id="6" name="Content Placeholder 5">
            <a:extLst>
              <a:ext uri="{FF2B5EF4-FFF2-40B4-BE49-F238E27FC236}">
                <a16:creationId xmlns:a16="http://schemas.microsoft.com/office/drawing/2014/main" id="{73E7A3F1-BAB8-04D1-DE98-2BFD64D97FC5}"/>
              </a:ext>
            </a:extLst>
          </p:cNvPr>
          <p:cNvSpPr>
            <a:spLocks noGrp="1"/>
          </p:cNvSpPr>
          <p:nvPr>
            <p:ph idx="1"/>
          </p:nvPr>
        </p:nvSpPr>
        <p:spPr>
          <a:xfrm>
            <a:off x="838200" y="1772871"/>
            <a:ext cx="10515600" cy="4351338"/>
          </a:xfrm>
        </p:spPr>
        <p:txBody>
          <a:bodyPr/>
          <a:lstStyle/>
          <a:p>
            <a:r>
              <a:rPr lang="en-US" dirty="0"/>
              <a:t>Introduction</a:t>
            </a:r>
          </a:p>
          <a:p>
            <a:r>
              <a:rPr lang="en-US" dirty="0"/>
              <a:t>Proposed Findings of Fact</a:t>
            </a:r>
          </a:p>
          <a:p>
            <a:pPr lvl="1"/>
            <a:r>
              <a:rPr lang="en-US" sz="2400" dirty="0"/>
              <a:t>Key facts</a:t>
            </a:r>
          </a:p>
          <a:p>
            <a:pPr lvl="1"/>
            <a:r>
              <a:rPr lang="en-US" sz="2400" dirty="0"/>
              <a:t>Credibility</a:t>
            </a:r>
          </a:p>
          <a:p>
            <a:r>
              <a:rPr lang="en-US" dirty="0"/>
              <a:t>Proposed Conclusions of Law</a:t>
            </a:r>
          </a:p>
          <a:p>
            <a:pPr lvl="1"/>
            <a:r>
              <a:rPr lang="en-US" sz="2400" dirty="0"/>
              <a:t>FAPE</a:t>
            </a:r>
          </a:p>
          <a:p>
            <a:pPr lvl="1"/>
            <a:r>
              <a:rPr lang="en-US" sz="2400" dirty="0"/>
              <a:t>Section 504</a:t>
            </a:r>
          </a:p>
          <a:p>
            <a:r>
              <a:rPr lang="en-US" dirty="0"/>
              <a:t>Conclusion</a:t>
            </a:r>
          </a:p>
          <a:p>
            <a:pPr lvl="1"/>
            <a:endParaRPr lang="en-US" dirty="0"/>
          </a:p>
        </p:txBody>
      </p:sp>
      <p:sp>
        <p:nvSpPr>
          <p:cNvPr id="4" name="Slide Number Placeholder 3">
            <a:extLst>
              <a:ext uri="{FF2B5EF4-FFF2-40B4-BE49-F238E27FC236}">
                <a16:creationId xmlns:a16="http://schemas.microsoft.com/office/drawing/2014/main" id="{54BAE112-6A00-403C-B177-D6007BD7477B}"/>
              </a:ext>
            </a:extLst>
          </p:cNvPr>
          <p:cNvSpPr>
            <a:spLocks noGrp="1"/>
          </p:cNvSpPr>
          <p:nvPr>
            <p:ph type="sldNum" sz="quarter" idx="12"/>
          </p:nvPr>
        </p:nvSpPr>
        <p:spPr/>
        <p:txBody>
          <a:bodyPr/>
          <a:lstStyle/>
          <a:p>
            <a:fld id="{87CA4C66-3711-4773-84B4-4123B0153937}" type="slidenum">
              <a:rPr lang="en-US" smtClean="0"/>
              <a:t>31</a:t>
            </a:fld>
            <a:endParaRPr lang="en-US"/>
          </a:p>
        </p:txBody>
      </p:sp>
    </p:spTree>
    <p:extLst>
      <p:ext uri="{BB962C8B-B14F-4D97-AF65-F5344CB8AC3E}">
        <p14:creationId xmlns:p14="http://schemas.microsoft.com/office/powerpoint/2010/main" val="54188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D39D3-EE76-4A7B-A105-F7F7B4571AA3}"/>
              </a:ext>
            </a:extLst>
          </p:cNvPr>
          <p:cNvSpPr>
            <a:spLocks noGrp="1"/>
          </p:cNvSpPr>
          <p:nvPr>
            <p:ph type="title"/>
          </p:nvPr>
        </p:nvSpPr>
        <p:spPr/>
        <p:txBody>
          <a:bodyPr/>
          <a:lstStyle/>
          <a:p>
            <a:r>
              <a:rPr lang="en-US" dirty="0"/>
              <a:t>Questions </a:t>
            </a:r>
          </a:p>
        </p:txBody>
      </p:sp>
      <p:pic>
        <p:nvPicPr>
          <p:cNvPr id="5" name="Picture 4" descr="A group of people holding signs that spell out &quot;Thank you&quot;">
            <a:extLst>
              <a:ext uri="{FF2B5EF4-FFF2-40B4-BE49-F238E27FC236}">
                <a16:creationId xmlns:a16="http://schemas.microsoft.com/office/drawing/2014/main" id="{107FB808-4716-23FE-639F-5A139B29B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32" y="2002817"/>
            <a:ext cx="10517068" cy="4353533"/>
          </a:xfrm>
          <a:prstGeom prst="rect">
            <a:avLst/>
          </a:prstGeom>
        </p:spPr>
      </p:pic>
      <p:sp>
        <p:nvSpPr>
          <p:cNvPr id="4" name="Slide Number Placeholder 3">
            <a:extLst>
              <a:ext uri="{FF2B5EF4-FFF2-40B4-BE49-F238E27FC236}">
                <a16:creationId xmlns:a16="http://schemas.microsoft.com/office/drawing/2014/main" id="{FF28A65C-68E8-4584-A561-56F66626EFED}"/>
              </a:ext>
            </a:extLst>
          </p:cNvPr>
          <p:cNvSpPr>
            <a:spLocks noGrp="1"/>
          </p:cNvSpPr>
          <p:nvPr>
            <p:ph type="sldNum" sz="quarter" idx="12"/>
          </p:nvPr>
        </p:nvSpPr>
        <p:spPr/>
        <p:txBody>
          <a:bodyPr/>
          <a:lstStyle/>
          <a:p>
            <a:fld id="{87CA4C66-3711-4773-84B4-4123B0153937}" type="slidenum">
              <a:rPr lang="en-US" smtClean="0"/>
              <a:t>32</a:t>
            </a:fld>
            <a:endParaRPr lang="en-US"/>
          </a:p>
        </p:txBody>
      </p:sp>
    </p:spTree>
    <p:extLst>
      <p:ext uri="{BB962C8B-B14F-4D97-AF65-F5344CB8AC3E}">
        <p14:creationId xmlns:p14="http://schemas.microsoft.com/office/powerpoint/2010/main" val="205074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C450-F5B5-4493-9223-051E2D100FD2}"/>
              </a:ext>
            </a:extLst>
          </p:cNvPr>
          <p:cNvSpPr>
            <a:spLocks noGrp="1"/>
          </p:cNvSpPr>
          <p:nvPr>
            <p:ph type="ctrTitle"/>
          </p:nvPr>
        </p:nvSpPr>
        <p:spPr/>
        <p:txBody>
          <a:bodyPr/>
          <a:lstStyle/>
          <a:p>
            <a:r>
              <a:rPr lang="en-US" dirty="0"/>
              <a:t>Contact Us: </a:t>
            </a:r>
          </a:p>
        </p:txBody>
      </p:sp>
      <p:sp>
        <p:nvSpPr>
          <p:cNvPr id="3" name="Subtitle 2">
            <a:extLst>
              <a:ext uri="{FF2B5EF4-FFF2-40B4-BE49-F238E27FC236}">
                <a16:creationId xmlns:a16="http://schemas.microsoft.com/office/drawing/2014/main" id="{496DC1BB-325A-4B9D-BCDC-D737083FD59E}"/>
              </a:ext>
            </a:extLst>
          </p:cNvPr>
          <p:cNvSpPr>
            <a:spLocks noGrp="1"/>
          </p:cNvSpPr>
          <p:nvPr>
            <p:ph type="subTitle" idx="1"/>
          </p:nvPr>
        </p:nvSpPr>
        <p:spPr/>
        <p:txBody>
          <a:bodyPr/>
          <a:lstStyle/>
          <a:p>
            <a:r>
              <a:rPr lang="en-US" dirty="0"/>
              <a:t>800.342.0823</a:t>
            </a:r>
          </a:p>
          <a:p>
            <a:r>
              <a:rPr lang="en-US" dirty="0"/>
              <a:t>www.DisabilityRightsFlorida.org </a:t>
            </a:r>
          </a:p>
        </p:txBody>
      </p:sp>
      <p:sp>
        <p:nvSpPr>
          <p:cNvPr id="4" name="Slide Number Placeholder 3">
            <a:extLst>
              <a:ext uri="{FF2B5EF4-FFF2-40B4-BE49-F238E27FC236}">
                <a16:creationId xmlns:a16="http://schemas.microsoft.com/office/drawing/2014/main" id="{CBC6005E-BD9F-4D89-8D90-8E2EFED1D237}"/>
              </a:ext>
            </a:extLst>
          </p:cNvPr>
          <p:cNvSpPr>
            <a:spLocks noGrp="1"/>
          </p:cNvSpPr>
          <p:nvPr>
            <p:ph type="sldNum" sz="quarter" idx="12"/>
          </p:nvPr>
        </p:nvSpPr>
        <p:spPr/>
        <p:txBody>
          <a:bodyPr/>
          <a:lstStyle/>
          <a:p>
            <a:fld id="{87CA4C66-3711-4773-84B4-4123B0153937}" type="slidenum">
              <a:rPr lang="en-US" smtClean="0"/>
              <a:t>33</a:t>
            </a:fld>
            <a:endParaRPr lang="en-US"/>
          </a:p>
        </p:txBody>
      </p:sp>
    </p:spTree>
    <p:extLst>
      <p:ext uri="{BB962C8B-B14F-4D97-AF65-F5344CB8AC3E}">
        <p14:creationId xmlns:p14="http://schemas.microsoft.com/office/powerpoint/2010/main" val="74189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A424-AA45-46B9-A31A-B4D884562F01}"/>
              </a:ext>
            </a:extLst>
          </p:cNvPr>
          <p:cNvSpPr>
            <a:spLocks noGrp="1"/>
          </p:cNvSpPr>
          <p:nvPr>
            <p:ph type="title"/>
          </p:nvPr>
        </p:nvSpPr>
        <p:spPr/>
        <p:txBody>
          <a:bodyPr/>
          <a:lstStyle/>
          <a:p>
            <a:r>
              <a:rPr lang="en-US" dirty="0"/>
              <a:t>Disability Rights Florida </a:t>
            </a:r>
          </a:p>
        </p:txBody>
      </p:sp>
      <p:sp>
        <p:nvSpPr>
          <p:cNvPr id="3" name="Content Placeholder 2">
            <a:extLst>
              <a:ext uri="{FF2B5EF4-FFF2-40B4-BE49-F238E27FC236}">
                <a16:creationId xmlns:a16="http://schemas.microsoft.com/office/drawing/2014/main" id="{47F74172-9A9D-4357-960B-692AF11C54BD}"/>
              </a:ext>
            </a:extLst>
          </p:cNvPr>
          <p:cNvSpPr>
            <a:spLocks noGrp="1"/>
          </p:cNvSpPr>
          <p:nvPr>
            <p:ph idx="1"/>
          </p:nvPr>
        </p:nvSpPr>
        <p:spPr/>
        <p:txBody>
          <a:bodyPr/>
          <a:lstStyle/>
          <a:p>
            <a:r>
              <a:rPr lang="en-US" dirty="0"/>
              <a:t>Funding, responsibility, and authority under nine federal programs to protect and advocate for the rights of Floridians with disabilities. </a:t>
            </a:r>
          </a:p>
          <a:p>
            <a:r>
              <a:rPr lang="en-US" dirty="0"/>
              <a:t>A not-for-profit corporation since 1987. </a:t>
            </a:r>
          </a:p>
          <a:p>
            <a:r>
              <a:rPr lang="en-US" dirty="0"/>
              <a:t>Offices in Tallahassee, Gainesville, Tampa, and Hollywood </a:t>
            </a:r>
          </a:p>
          <a:p>
            <a:r>
              <a:rPr lang="en-US" dirty="0"/>
              <a:t>Satellite offices in several other communities </a:t>
            </a:r>
          </a:p>
        </p:txBody>
      </p:sp>
      <p:sp>
        <p:nvSpPr>
          <p:cNvPr id="4" name="Slide Number Placeholder 3">
            <a:extLst>
              <a:ext uri="{FF2B5EF4-FFF2-40B4-BE49-F238E27FC236}">
                <a16:creationId xmlns:a16="http://schemas.microsoft.com/office/drawing/2014/main" id="{C21778CF-FC22-4E97-AF5C-95F23B30788D}"/>
              </a:ext>
            </a:extLst>
          </p:cNvPr>
          <p:cNvSpPr>
            <a:spLocks noGrp="1"/>
          </p:cNvSpPr>
          <p:nvPr>
            <p:ph type="sldNum" sz="quarter" idx="12"/>
          </p:nvPr>
        </p:nvSpPr>
        <p:spPr/>
        <p:txBody>
          <a:bodyPr/>
          <a:lstStyle/>
          <a:p>
            <a:fld id="{87CA4C66-3711-4773-84B4-4123B0153937}" type="slidenum">
              <a:rPr lang="en-US" smtClean="0"/>
              <a:t>4</a:t>
            </a:fld>
            <a:endParaRPr lang="en-US"/>
          </a:p>
        </p:txBody>
      </p:sp>
    </p:spTree>
    <p:extLst>
      <p:ext uri="{BB962C8B-B14F-4D97-AF65-F5344CB8AC3E}">
        <p14:creationId xmlns:p14="http://schemas.microsoft.com/office/powerpoint/2010/main" val="272817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3F68-E09F-4D11-B289-F3B7390AFE5F}"/>
              </a:ext>
            </a:extLst>
          </p:cNvPr>
          <p:cNvSpPr>
            <a:spLocks noGrp="1"/>
          </p:cNvSpPr>
          <p:nvPr>
            <p:ph type="title"/>
          </p:nvPr>
        </p:nvSpPr>
        <p:spPr/>
        <p:txBody>
          <a:bodyPr/>
          <a:lstStyle/>
          <a:p>
            <a:r>
              <a:rPr lang="en-US" dirty="0"/>
              <a:t>Our Mission </a:t>
            </a:r>
          </a:p>
        </p:txBody>
      </p:sp>
      <p:sp>
        <p:nvSpPr>
          <p:cNvPr id="3" name="Content Placeholder 2">
            <a:extLst>
              <a:ext uri="{FF2B5EF4-FFF2-40B4-BE49-F238E27FC236}">
                <a16:creationId xmlns:a16="http://schemas.microsoft.com/office/drawing/2014/main" id="{95697805-18E1-4DCB-8C6C-9A5F82BD68E2}"/>
              </a:ext>
            </a:extLst>
          </p:cNvPr>
          <p:cNvSpPr>
            <a:spLocks noGrp="1"/>
          </p:cNvSpPr>
          <p:nvPr>
            <p:ph idx="1"/>
          </p:nvPr>
        </p:nvSpPr>
        <p:spPr/>
        <p:txBody>
          <a:bodyPr/>
          <a:lstStyle/>
          <a:p>
            <a:r>
              <a:rPr lang="en-US" sz="2800" dirty="0"/>
              <a:t>To advance the quality of life, dignity, equality, self-determination, and freedom of choice of persons with disabilities through collaboration, education, advocacy, as well as legal and legislative strategies. </a:t>
            </a:r>
          </a:p>
        </p:txBody>
      </p:sp>
      <p:sp>
        <p:nvSpPr>
          <p:cNvPr id="4" name="Slide Number Placeholder 3">
            <a:extLst>
              <a:ext uri="{FF2B5EF4-FFF2-40B4-BE49-F238E27FC236}">
                <a16:creationId xmlns:a16="http://schemas.microsoft.com/office/drawing/2014/main" id="{594AF1B4-8147-43A7-A149-C112BAB35797}"/>
              </a:ext>
            </a:extLst>
          </p:cNvPr>
          <p:cNvSpPr>
            <a:spLocks noGrp="1"/>
          </p:cNvSpPr>
          <p:nvPr>
            <p:ph type="sldNum" sz="quarter" idx="12"/>
          </p:nvPr>
        </p:nvSpPr>
        <p:spPr/>
        <p:txBody>
          <a:bodyPr/>
          <a:lstStyle/>
          <a:p>
            <a:fld id="{87CA4C66-3711-4773-84B4-4123B0153937}" type="slidenum">
              <a:rPr lang="en-US" smtClean="0"/>
              <a:t>5</a:t>
            </a:fld>
            <a:endParaRPr lang="en-US"/>
          </a:p>
        </p:txBody>
      </p:sp>
    </p:spTree>
    <p:extLst>
      <p:ext uri="{BB962C8B-B14F-4D97-AF65-F5344CB8AC3E}">
        <p14:creationId xmlns:p14="http://schemas.microsoft.com/office/powerpoint/2010/main" val="21970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28A6-0AC1-4DE1-93C1-A452974BF260}"/>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EA0FD1E7-4BF1-46E6-8C13-17FBCE4A7409}"/>
              </a:ext>
            </a:extLst>
          </p:cNvPr>
          <p:cNvSpPr>
            <a:spLocks noGrp="1"/>
          </p:cNvSpPr>
          <p:nvPr>
            <p:ph idx="1"/>
          </p:nvPr>
        </p:nvSpPr>
        <p:spPr>
          <a:xfrm>
            <a:off x="1257300" y="1817260"/>
            <a:ext cx="4292600" cy="4351338"/>
          </a:xfrm>
        </p:spPr>
        <p:txBody>
          <a:bodyPr/>
          <a:lstStyle/>
          <a:p>
            <a:r>
              <a:rPr lang="en-US" dirty="0"/>
              <a:t>Introduction to Due Process</a:t>
            </a:r>
          </a:p>
          <a:p>
            <a:r>
              <a:rPr lang="en-US" dirty="0"/>
              <a:t>Pre-Filing Prep</a:t>
            </a:r>
          </a:p>
          <a:p>
            <a:r>
              <a:rPr lang="en-US" dirty="0"/>
              <a:t>Complaint</a:t>
            </a:r>
          </a:p>
          <a:p>
            <a:r>
              <a:rPr lang="en-US" dirty="0"/>
              <a:t>Resolution Session</a:t>
            </a:r>
          </a:p>
          <a:p>
            <a:r>
              <a:rPr lang="en-US" dirty="0"/>
              <a:t>Discovery</a:t>
            </a:r>
          </a:p>
          <a:p>
            <a:r>
              <a:rPr lang="en-US" dirty="0"/>
              <a:t>Hearing Prep</a:t>
            </a:r>
          </a:p>
          <a:p>
            <a:r>
              <a:rPr lang="en-US" dirty="0"/>
              <a:t>Hearing</a:t>
            </a:r>
          </a:p>
          <a:p>
            <a:r>
              <a:rPr lang="en-US" dirty="0"/>
              <a:t>Post-Hearing Submission</a:t>
            </a:r>
          </a:p>
        </p:txBody>
      </p:sp>
      <p:sp>
        <p:nvSpPr>
          <p:cNvPr id="4" name="Slide Number Placeholder 3">
            <a:extLst>
              <a:ext uri="{FF2B5EF4-FFF2-40B4-BE49-F238E27FC236}">
                <a16:creationId xmlns:a16="http://schemas.microsoft.com/office/drawing/2014/main" id="{BE40D9D9-4C69-443C-97E8-745FE1936D51}"/>
              </a:ext>
            </a:extLst>
          </p:cNvPr>
          <p:cNvSpPr>
            <a:spLocks noGrp="1"/>
          </p:cNvSpPr>
          <p:nvPr>
            <p:ph type="sldNum" sz="quarter" idx="12"/>
          </p:nvPr>
        </p:nvSpPr>
        <p:spPr/>
        <p:txBody>
          <a:bodyPr/>
          <a:lstStyle/>
          <a:p>
            <a:fld id="{87CA4C66-3711-4773-84B4-4123B0153937}" type="slidenum">
              <a:rPr lang="en-US" smtClean="0"/>
              <a:t>6</a:t>
            </a:fld>
            <a:endParaRPr lang="en-US"/>
          </a:p>
        </p:txBody>
      </p:sp>
    </p:spTree>
    <p:extLst>
      <p:ext uri="{BB962C8B-B14F-4D97-AF65-F5344CB8AC3E}">
        <p14:creationId xmlns:p14="http://schemas.microsoft.com/office/powerpoint/2010/main" val="317895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6C47-0645-40D7-AD9B-37BA08625F37}"/>
              </a:ext>
            </a:extLst>
          </p:cNvPr>
          <p:cNvSpPr>
            <a:spLocks noGrp="1"/>
          </p:cNvSpPr>
          <p:nvPr>
            <p:ph type="title"/>
          </p:nvPr>
        </p:nvSpPr>
        <p:spPr/>
        <p:txBody>
          <a:bodyPr/>
          <a:lstStyle/>
          <a:p>
            <a:r>
              <a:rPr lang="en-US" dirty="0"/>
              <a:t>Introduction to Due Process (1 of 2)</a:t>
            </a:r>
          </a:p>
        </p:txBody>
      </p:sp>
      <p:sp>
        <p:nvSpPr>
          <p:cNvPr id="3" name="Content Placeholder 2">
            <a:extLst>
              <a:ext uri="{FF2B5EF4-FFF2-40B4-BE49-F238E27FC236}">
                <a16:creationId xmlns:a16="http://schemas.microsoft.com/office/drawing/2014/main" id="{CB2F94CD-E3B1-47A0-B299-C0A6A5165474}"/>
              </a:ext>
            </a:extLst>
          </p:cNvPr>
          <p:cNvSpPr>
            <a:spLocks noGrp="1"/>
          </p:cNvSpPr>
          <p:nvPr>
            <p:ph idx="1"/>
          </p:nvPr>
        </p:nvSpPr>
        <p:spPr>
          <a:xfrm>
            <a:off x="838200" y="1836371"/>
            <a:ext cx="4762500" cy="4351338"/>
          </a:xfrm>
        </p:spPr>
        <p:txBody>
          <a:bodyPr/>
          <a:lstStyle/>
          <a:p>
            <a:r>
              <a:rPr lang="en-US" dirty="0"/>
              <a:t>An administrative hearing before an Administrative Law Judge within the Division of Administrative Hearings (DOAH)</a:t>
            </a:r>
          </a:p>
          <a:p>
            <a:r>
              <a:rPr lang="en-US" dirty="0"/>
              <a:t>The parent and the district present witnesses and enter exhibits, no different than a typical trial.</a:t>
            </a:r>
          </a:p>
          <a:p>
            <a:r>
              <a:rPr lang="en-US" dirty="0"/>
              <a:t>Quicker, and less formal, than a typical court proceeding.</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08BC604-A0D4-4CA1-84BD-CB58BC917EE0}"/>
              </a:ext>
            </a:extLst>
          </p:cNvPr>
          <p:cNvSpPr>
            <a:spLocks noGrp="1"/>
          </p:cNvSpPr>
          <p:nvPr>
            <p:ph type="sldNum" sz="quarter" idx="12"/>
          </p:nvPr>
        </p:nvSpPr>
        <p:spPr/>
        <p:txBody>
          <a:bodyPr/>
          <a:lstStyle/>
          <a:p>
            <a:fld id="{87CA4C66-3711-4773-84B4-4123B0153937}" type="slidenum">
              <a:rPr lang="en-US" smtClean="0"/>
              <a:t>7</a:t>
            </a:fld>
            <a:endParaRPr lang="en-US"/>
          </a:p>
        </p:txBody>
      </p:sp>
      <p:pic>
        <p:nvPicPr>
          <p:cNvPr id="6" name="Picture 5" descr="A group of people in suits sitting around a table in a small room.">
            <a:extLst>
              <a:ext uri="{FF2B5EF4-FFF2-40B4-BE49-F238E27FC236}">
                <a16:creationId xmlns:a16="http://schemas.microsoft.com/office/drawing/2014/main" id="{F93C69C2-F717-A880-4E50-3B359280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83529"/>
            <a:ext cx="5512639" cy="3678261"/>
          </a:xfrm>
          <a:prstGeom prst="rect">
            <a:avLst/>
          </a:prstGeom>
        </p:spPr>
      </p:pic>
    </p:spTree>
    <p:extLst>
      <p:ext uri="{BB962C8B-B14F-4D97-AF65-F5344CB8AC3E}">
        <p14:creationId xmlns:p14="http://schemas.microsoft.com/office/powerpoint/2010/main" val="335071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6C47-0645-40D7-AD9B-37BA08625F37}"/>
              </a:ext>
            </a:extLst>
          </p:cNvPr>
          <p:cNvSpPr>
            <a:spLocks noGrp="1"/>
          </p:cNvSpPr>
          <p:nvPr>
            <p:ph type="title"/>
          </p:nvPr>
        </p:nvSpPr>
        <p:spPr/>
        <p:txBody>
          <a:bodyPr/>
          <a:lstStyle/>
          <a:p>
            <a:r>
              <a:rPr lang="en-US" dirty="0"/>
              <a:t>Introduction to Due Process (2 of 2)</a:t>
            </a:r>
          </a:p>
        </p:txBody>
      </p:sp>
      <p:pic>
        <p:nvPicPr>
          <p:cNvPr id="8" name="Picture 7" descr="A judge sitting down holding a gavel.">
            <a:extLst>
              <a:ext uri="{FF2B5EF4-FFF2-40B4-BE49-F238E27FC236}">
                <a16:creationId xmlns:a16="http://schemas.microsoft.com/office/drawing/2014/main" id="{19AC7699-A693-BC28-3A05-CAC9779E1DDD}"/>
              </a:ext>
            </a:extLst>
          </p:cNvPr>
          <p:cNvPicPr>
            <a:picLocks noChangeAspect="1"/>
          </p:cNvPicPr>
          <p:nvPr/>
        </p:nvPicPr>
        <p:blipFill rotWithShape="1">
          <a:blip r:embed="rId2">
            <a:extLst>
              <a:ext uri="{28A0092B-C50C-407E-A947-70E740481C1C}">
                <a14:useLocalDpi xmlns:a14="http://schemas.microsoft.com/office/drawing/2010/main" val="0"/>
              </a:ext>
            </a:extLst>
          </a:blip>
          <a:srcRect t="-7546" b="7546"/>
          <a:stretch/>
        </p:blipFill>
        <p:spPr>
          <a:xfrm>
            <a:off x="3532259" y="1866406"/>
            <a:ext cx="5127481" cy="3676307"/>
          </a:xfrm>
          <a:prstGeom prst="rect">
            <a:avLst/>
          </a:prstGeom>
        </p:spPr>
      </p:pic>
      <p:sp>
        <p:nvSpPr>
          <p:cNvPr id="4" name="Slide Number Placeholder 3">
            <a:extLst>
              <a:ext uri="{FF2B5EF4-FFF2-40B4-BE49-F238E27FC236}">
                <a16:creationId xmlns:a16="http://schemas.microsoft.com/office/drawing/2014/main" id="{608BC604-A0D4-4CA1-84BD-CB58BC917EE0}"/>
              </a:ext>
            </a:extLst>
          </p:cNvPr>
          <p:cNvSpPr>
            <a:spLocks noGrp="1"/>
          </p:cNvSpPr>
          <p:nvPr>
            <p:ph type="sldNum" sz="quarter" idx="12"/>
          </p:nvPr>
        </p:nvSpPr>
        <p:spPr/>
        <p:txBody>
          <a:bodyPr/>
          <a:lstStyle/>
          <a:p>
            <a:fld id="{87CA4C66-3711-4773-84B4-4123B0153937}" type="slidenum">
              <a:rPr lang="en-US" smtClean="0"/>
              <a:t>8</a:t>
            </a:fld>
            <a:endParaRPr lang="en-US"/>
          </a:p>
        </p:txBody>
      </p:sp>
    </p:spTree>
    <p:extLst>
      <p:ext uri="{BB962C8B-B14F-4D97-AF65-F5344CB8AC3E}">
        <p14:creationId xmlns:p14="http://schemas.microsoft.com/office/powerpoint/2010/main" val="277353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35B9-A58F-4DFF-B7C7-7190637C8549}"/>
              </a:ext>
            </a:extLst>
          </p:cNvPr>
          <p:cNvSpPr>
            <a:spLocks noGrp="1"/>
          </p:cNvSpPr>
          <p:nvPr>
            <p:ph type="title"/>
          </p:nvPr>
        </p:nvSpPr>
        <p:spPr/>
        <p:txBody>
          <a:bodyPr/>
          <a:lstStyle/>
          <a:p>
            <a:r>
              <a:rPr lang="en-US" dirty="0"/>
              <a:t>Before You File</a:t>
            </a:r>
          </a:p>
        </p:txBody>
      </p:sp>
      <p:sp>
        <p:nvSpPr>
          <p:cNvPr id="3" name="Content Placeholder 2">
            <a:extLst>
              <a:ext uri="{FF2B5EF4-FFF2-40B4-BE49-F238E27FC236}">
                <a16:creationId xmlns:a16="http://schemas.microsoft.com/office/drawing/2014/main" id="{25D9B1B2-4CEB-44C9-83EC-E0DFB3669EC9}"/>
              </a:ext>
            </a:extLst>
          </p:cNvPr>
          <p:cNvSpPr>
            <a:spLocks noGrp="1"/>
          </p:cNvSpPr>
          <p:nvPr>
            <p:ph idx="1"/>
          </p:nvPr>
        </p:nvSpPr>
        <p:spPr>
          <a:xfrm>
            <a:off x="838200" y="1760447"/>
            <a:ext cx="10515600" cy="4595903"/>
          </a:xfrm>
        </p:spPr>
        <p:txBody>
          <a:bodyPr/>
          <a:lstStyle/>
          <a:p>
            <a:r>
              <a:rPr lang="en-US" dirty="0"/>
              <a:t>Prepare yourself for the time commitment</a:t>
            </a:r>
          </a:p>
          <a:p>
            <a:r>
              <a:rPr lang="en-US" dirty="0"/>
              <a:t>Begin studying DOAH and the procedures that govern due process hearings</a:t>
            </a:r>
          </a:p>
          <a:p>
            <a:pPr lvl="1"/>
            <a:r>
              <a:rPr lang="en-US" sz="2400" dirty="0">
                <a:hlinkClick r:id="rId2"/>
              </a:rPr>
              <a:t>https://www.doah.state.fl.us/ALJ/RepresentYourself.asp</a:t>
            </a:r>
            <a:endParaRPr lang="en-US" sz="2400" dirty="0"/>
          </a:p>
          <a:p>
            <a:r>
              <a:rPr lang="en-US" dirty="0"/>
              <a:t>Review some recent ALJ decisions</a:t>
            </a:r>
          </a:p>
          <a:p>
            <a:pPr lvl="1"/>
            <a:r>
              <a:rPr lang="en-US" sz="2400" dirty="0">
                <a:hlinkClick r:id="rId3"/>
              </a:rPr>
              <a:t>https://www.fldoe.org/academics/exceptional-student-edu/dispute-resolution/due-process-hearing-orders/</a:t>
            </a:r>
            <a:endParaRPr lang="en-US" sz="2400" dirty="0"/>
          </a:p>
          <a:p>
            <a:r>
              <a:rPr lang="en-US" dirty="0"/>
              <a:t>Gather and organize the educational records </a:t>
            </a:r>
          </a:p>
          <a:p>
            <a:r>
              <a:rPr lang="en-US" dirty="0"/>
              <a:t>Identify witnesses you’ll need, including experts</a:t>
            </a:r>
          </a:p>
          <a:p>
            <a:pPr marL="0" indent="0">
              <a:buNone/>
            </a:pPr>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45F2794-46C0-4779-A41E-F34E7BA43622}"/>
              </a:ext>
            </a:extLst>
          </p:cNvPr>
          <p:cNvSpPr>
            <a:spLocks noGrp="1"/>
          </p:cNvSpPr>
          <p:nvPr>
            <p:ph type="sldNum" sz="quarter" idx="12"/>
          </p:nvPr>
        </p:nvSpPr>
        <p:spPr/>
        <p:txBody>
          <a:bodyPr/>
          <a:lstStyle/>
          <a:p>
            <a:fld id="{87CA4C66-3711-4773-84B4-4123B0153937}" type="slidenum">
              <a:rPr lang="en-US" smtClean="0"/>
              <a:t>9</a:t>
            </a:fld>
            <a:endParaRPr lang="en-US" dirty="0"/>
          </a:p>
        </p:txBody>
      </p:sp>
    </p:spTree>
    <p:extLst>
      <p:ext uri="{BB962C8B-B14F-4D97-AF65-F5344CB8AC3E}">
        <p14:creationId xmlns:p14="http://schemas.microsoft.com/office/powerpoint/2010/main" val="2529380559"/>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DRF_2019_Light_Theme</Template>
  <TotalTime>4695</TotalTime>
  <Words>1621</Words>
  <Application>Microsoft Office PowerPoint</Application>
  <PresentationFormat>Widescreen</PresentationFormat>
  <Paragraphs>234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Tahoma</vt:lpstr>
      <vt:lpstr>DRF_2019_Light</vt:lpstr>
      <vt:lpstr>Going to Due Process Without an Attorney</vt:lpstr>
      <vt:lpstr>Kevin Golembiewski</vt:lpstr>
      <vt:lpstr>Disability Rights Florida</vt:lpstr>
      <vt:lpstr>Disability Rights Florida </vt:lpstr>
      <vt:lpstr>Our Mission </vt:lpstr>
      <vt:lpstr>Overview </vt:lpstr>
      <vt:lpstr>Introduction to Due Process (1 of 2)</vt:lpstr>
      <vt:lpstr>Introduction to Due Process (2 of 2)</vt:lpstr>
      <vt:lpstr>Before You File</vt:lpstr>
      <vt:lpstr>Complaint (1 of 4)</vt:lpstr>
      <vt:lpstr>Complaint (2 of 4)</vt:lpstr>
      <vt:lpstr>Complaint (3 of 4)</vt:lpstr>
      <vt:lpstr>Complaint (4 of 4)</vt:lpstr>
      <vt:lpstr>Resolution Session</vt:lpstr>
      <vt:lpstr>Discovery (1 of 3)</vt:lpstr>
      <vt:lpstr>Discovery (2 of 3)</vt:lpstr>
      <vt:lpstr>Discovery (3 of 3)</vt:lpstr>
      <vt:lpstr>Hearing Prep (1 of 7)</vt:lpstr>
      <vt:lpstr>Hearing Prep (2 of 7)</vt:lpstr>
      <vt:lpstr>Hearing Prep (3 of 7)</vt:lpstr>
      <vt:lpstr>Hearing Prep (4 of 7)</vt:lpstr>
      <vt:lpstr>Hearing Prep (5 of 7)</vt:lpstr>
      <vt:lpstr>Hearing Prep (6 of 7)</vt:lpstr>
      <vt:lpstr>Hearing Prep (7 of 7)</vt:lpstr>
      <vt:lpstr>Hearing</vt:lpstr>
      <vt:lpstr>Hearing Etiquette</vt:lpstr>
      <vt:lpstr>Direct Examination</vt:lpstr>
      <vt:lpstr>Cross Examination</vt:lpstr>
      <vt:lpstr>Objections</vt:lpstr>
      <vt:lpstr>Exhibits</vt:lpstr>
      <vt:lpstr>Post-Hearing Submission</vt:lpstr>
      <vt:lpstr>Questions </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FAPE MEANS POST-ENDREW F.</dc:title>
  <dc:creator>Lauren Eversole</dc:creator>
  <cp:lastModifiedBy>Keith Casebonne</cp:lastModifiedBy>
  <cp:revision>204</cp:revision>
  <dcterms:created xsi:type="dcterms:W3CDTF">2021-12-10T22:27:15Z</dcterms:created>
  <dcterms:modified xsi:type="dcterms:W3CDTF">2023-05-31T15:05:57Z</dcterms:modified>
</cp:coreProperties>
</file>